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handoutMasterIdLst>
    <p:handoutMasterId r:id="rId36"/>
  </p:handoutMasterIdLst>
  <p:sldIdLst>
    <p:sldId id="256" r:id="rId2"/>
    <p:sldId id="306" r:id="rId3"/>
    <p:sldId id="286" r:id="rId4"/>
    <p:sldId id="274" r:id="rId5"/>
    <p:sldId id="277" r:id="rId6"/>
    <p:sldId id="307" r:id="rId7"/>
    <p:sldId id="308" r:id="rId8"/>
    <p:sldId id="295" r:id="rId9"/>
    <p:sldId id="284" r:id="rId10"/>
    <p:sldId id="293" r:id="rId11"/>
    <p:sldId id="288" r:id="rId12"/>
    <p:sldId id="309" r:id="rId13"/>
    <p:sldId id="300" r:id="rId14"/>
    <p:sldId id="296" r:id="rId15"/>
    <p:sldId id="310" r:id="rId16"/>
    <p:sldId id="299" r:id="rId17"/>
    <p:sldId id="298" r:id="rId18"/>
    <p:sldId id="311" r:id="rId19"/>
    <p:sldId id="305" r:id="rId20"/>
    <p:sldId id="301" r:id="rId21"/>
    <p:sldId id="302" r:id="rId22"/>
    <p:sldId id="261" r:id="rId23"/>
    <p:sldId id="304" r:id="rId24"/>
    <p:sldId id="289" r:id="rId25"/>
    <p:sldId id="287" r:id="rId26"/>
    <p:sldId id="292" r:id="rId27"/>
    <p:sldId id="303" r:id="rId28"/>
    <p:sldId id="290" r:id="rId29"/>
    <p:sldId id="291" r:id="rId30"/>
    <p:sldId id="281" r:id="rId31"/>
    <p:sldId id="275" r:id="rId32"/>
    <p:sldId id="282" r:id="rId33"/>
    <p:sldId id="294" r:id="rId34"/>
  </p:sldIdLst>
  <p:sldSz cx="9144000" cy="6858000" type="screen4x3"/>
  <p:notesSz cx="6858000" cy="9144000"/>
  <p:defaultTextStyle>
    <a:defPPr>
      <a:defRPr lang="en-US"/>
    </a:defPPr>
    <a:lvl1pPr algn="l" defTabSz="457200" rtl="0" fontAlgn="base">
      <a:spcBef>
        <a:spcPct val="0"/>
      </a:spcBef>
      <a:spcAft>
        <a:spcPct val="0"/>
      </a:spcAft>
      <a:defRPr sz="2400" kern="1200">
        <a:solidFill>
          <a:schemeClr val="tx1"/>
        </a:solidFill>
        <a:latin typeface="Arial" charset="0"/>
        <a:ea typeface="ＭＳ Ｐゴシック" charset="-128"/>
        <a:cs typeface="+mn-cs"/>
      </a:defRPr>
    </a:lvl1pPr>
    <a:lvl2pPr marL="457200" algn="l" defTabSz="457200" rtl="0" fontAlgn="base">
      <a:spcBef>
        <a:spcPct val="0"/>
      </a:spcBef>
      <a:spcAft>
        <a:spcPct val="0"/>
      </a:spcAft>
      <a:defRPr sz="2400" kern="1200">
        <a:solidFill>
          <a:schemeClr val="tx1"/>
        </a:solidFill>
        <a:latin typeface="Arial" charset="0"/>
        <a:ea typeface="ＭＳ Ｐゴシック" charset="-128"/>
        <a:cs typeface="+mn-cs"/>
      </a:defRPr>
    </a:lvl2pPr>
    <a:lvl3pPr marL="914400" algn="l" defTabSz="457200" rtl="0" fontAlgn="base">
      <a:spcBef>
        <a:spcPct val="0"/>
      </a:spcBef>
      <a:spcAft>
        <a:spcPct val="0"/>
      </a:spcAft>
      <a:defRPr sz="2400" kern="1200">
        <a:solidFill>
          <a:schemeClr val="tx1"/>
        </a:solidFill>
        <a:latin typeface="Arial" charset="0"/>
        <a:ea typeface="ＭＳ Ｐゴシック" charset="-128"/>
        <a:cs typeface="+mn-cs"/>
      </a:defRPr>
    </a:lvl3pPr>
    <a:lvl4pPr marL="1371600" algn="l" defTabSz="457200" rtl="0" fontAlgn="base">
      <a:spcBef>
        <a:spcPct val="0"/>
      </a:spcBef>
      <a:spcAft>
        <a:spcPct val="0"/>
      </a:spcAft>
      <a:defRPr sz="2400" kern="1200">
        <a:solidFill>
          <a:schemeClr val="tx1"/>
        </a:solidFill>
        <a:latin typeface="Arial" charset="0"/>
        <a:ea typeface="ＭＳ Ｐゴシック" charset="-128"/>
        <a:cs typeface="+mn-cs"/>
      </a:defRPr>
    </a:lvl4pPr>
    <a:lvl5pPr marL="1828800" algn="l" defTabSz="457200" rtl="0" fontAlgn="base">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uvet, Timothy A" initials="BTA [4]" lastIdx="1" clrIdx="0">
    <p:extLst/>
  </p:cmAuthor>
  <p:cmAuthor id="2" name="Bouvet, Timothy A" initials="BTA [2] [2]" lastIdx="1" clrIdx="1">
    <p:extLst/>
  </p:cmAuthor>
  <p:cmAuthor id="3" name="Bouvet, Timothy A" initials="BTA [3] [2]" lastIdx="1" clrIdx="2">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6B4"/>
    <a:srgbClr val="EFE947"/>
    <a:srgbClr val="FFF891"/>
    <a:srgbClr val="E8E8E8"/>
    <a:srgbClr val="2E454E"/>
    <a:srgbClr val="566978"/>
    <a:srgbClr val="2A6BC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8" autoAdjust="0"/>
    <p:restoredTop sz="76011" autoAdjust="0"/>
  </p:normalViewPr>
  <p:slideViewPr>
    <p:cSldViewPr snapToObjects="1">
      <p:cViewPr varScale="1">
        <p:scale>
          <a:sx n="75" d="100"/>
          <a:sy n="75" d="100"/>
        </p:scale>
        <p:origin x="792"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28" charset="0"/>
                <a:ea typeface="ＭＳ Ｐゴシック" pitchFamily="28" charset="-128"/>
                <a:cs typeface="ＭＳ Ｐゴシック" pitchFamily="28" charset="-128"/>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C1640EC3-B7C5-5745-96DE-A5982731766C}" type="datetime1">
              <a:rPr lang="en-US" altLang="x-none"/>
              <a:pPr/>
              <a:t>5/11/2017</a:t>
            </a:fld>
            <a:endParaRPr lang="en-US" altLang="x-none"/>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28" charset="0"/>
                <a:ea typeface="ＭＳ Ｐゴシック" pitchFamily="28" charset="-128"/>
                <a:cs typeface="ＭＳ Ｐゴシック" pitchFamily="28" charset="-128"/>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91D210BD-EF24-0645-A5C2-2894CF0225DD}" type="slidenum">
              <a:rPr lang="en-US" altLang="x-none"/>
              <a:pPr/>
              <a:t>‹#›</a:t>
            </a:fld>
            <a:endParaRPr lang="en-US" altLang="x-none"/>
          </a:p>
        </p:txBody>
      </p:sp>
    </p:spTree>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28" charset="0"/>
                <a:ea typeface="ＭＳ Ｐゴシック" pitchFamily="28" charset="-128"/>
                <a:cs typeface="ＭＳ Ｐゴシック" pitchFamily="28" charset="-128"/>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charset="0"/>
              </a:defRPr>
            </a:lvl1pPr>
          </a:lstStyle>
          <a:p>
            <a:fld id="{47AF5679-5D90-A043-9336-47D166689F5E}" type="datetime1">
              <a:rPr lang="en-US" altLang="x-none"/>
              <a:pPr/>
              <a:t>5/11/2017</a:t>
            </a:fld>
            <a:endParaRPr lang="en-US" altLang="x-none"/>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28" charset="0"/>
                <a:ea typeface="ＭＳ Ｐゴシック" pitchFamily="28" charset="-128"/>
                <a:cs typeface="ＭＳ Ｐゴシック" pitchFamily="28" charset="-128"/>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charset="0"/>
              </a:defRPr>
            </a:lvl1pPr>
          </a:lstStyle>
          <a:p>
            <a:fld id="{29449BBC-84E8-FA49-B983-65F091FDC426}" type="slidenum">
              <a:rPr lang="en-US" altLang="x-none"/>
              <a:pPr/>
              <a:t>‹#›</a:t>
            </a:fld>
            <a:endParaRPr lang="en-US" altLang="x-none"/>
          </a:p>
        </p:txBody>
      </p:sp>
    </p:spTree>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a:t>
            </a:fld>
            <a:endParaRPr lang="en-US" altLang="x-none"/>
          </a:p>
        </p:txBody>
      </p:sp>
    </p:spTree>
    <p:extLst>
      <p:ext uri="{BB962C8B-B14F-4D97-AF65-F5344CB8AC3E}">
        <p14:creationId xmlns:p14="http://schemas.microsoft.com/office/powerpoint/2010/main" val="143543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Administrative Home Page. </a:t>
            </a:r>
            <a:r>
              <a:rPr lang="en-US" baseline="0" dirty="0" smtClean="0"/>
              <a:t>Status of all jobs in view (pass, fail, disabled) are displayed.</a:t>
            </a:r>
            <a:r>
              <a:rPr lang="en-US" dirty="0" smtClean="0"/>
              <a:t> From this page you can schedule an</a:t>
            </a:r>
            <a:r>
              <a:rPr lang="en-US" baseline="0" dirty="0" smtClean="0"/>
              <a:t> immediate build of a Project or drill down to a specific Project. </a:t>
            </a:r>
            <a:r>
              <a:rPr lang="en-US" dirty="0" smtClean="0"/>
              <a:t>Note our</a:t>
            </a:r>
            <a:r>
              <a:rPr lang="en-US" baseline="0" dirty="0" smtClean="0"/>
              <a:t> </a:t>
            </a:r>
            <a:r>
              <a:rPr lang="en-US" dirty="0" smtClean="0"/>
              <a:t>Anonymous</a:t>
            </a:r>
            <a:r>
              <a:rPr lang="en-US" baseline="0" dirty="0" smtClean="0"/>
              <a:t> View has a limited read only view of build history.</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14</a:t>
            </a:fld>
            <a:endParaRPr lang="en-US" altLang="x-none"/>
          </a:p>
        </p:txBody>
      </p:sp>
    </p:spTree>
    <p:extLst>
      <p:ext uri="{BB962C8B-B14F-4D97-AF65-F5344CB8AC3E}">
        <p14:creationId xmlns:p14="http://schemas.microsoft.com/office/powerpoint/2010/main" val="13263975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a</a:t>
            </a:r>
            <a:r>
              <a:rPr lang="en-US" baseline="0" dirty="0" smtClean="0"/>
              <a:t> </a:t>
            </a:r>
            <a:r>
              <a:rPr lang="en-US" dirty="0" smtClean="0"/>
              <a:t>project view you can select historical plots over</a:t>
            </a:r>
            <a:r>
              <a:rPr lang="en-US" baseline="0" dirty="0" smtClean="0"/>
              <a:t> time. You can also pick a specific build for more information like console logs shown on next graphic.</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15</a:t>
            </a:fld>
            <a:endParaRPr lang="en-US" altLang="x-none"/>
          </a:p>
        </p:txBody>
      </p:sp>
    </p:spTree>
    <p:extLst>
      <p:ext uri="{BB962C8B-B14F-4D97-AF65-F5344CB8AC3E}">
        <p14:creationId xmlns:p14="http://schemas.microsoft.com/office/powerpoint/2010/main" val="23134398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of a Project console log is shown here.</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16</a:t>
            </a:fld>
            <a:endParaRPr lang="en-US" altLang="x-none"/>
          </a:p>
        </p:txBody>
      </p:sp>
    </p:spTree>
    <p:extLst>
      <p:ext uri="{BB962C8B-B14F-4D97-AF65-F5344CB8AC3E}">
        <p14:creationId xmlns:p14="http://schemas.microsoft.com/office/powerpoint/2010/main" val="2892577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17</a:t>
            </a:fld>
            <a:endParaRPr lang="en-US" altLang="x-none"/>
          </a:p>
        </p:txBody>
      </p:sp>
    </p:spTree>
    <p:extLst>
      <p:ext uri="{BB962C8B-B14F-4D97-AF65-F5344CB8AC3E}">
        <p14:creationId xmlns:p14="http://schemas.microsoft.com/office/powerpoint/2010/main" val="3864086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a:t>
            </a:r>
            <a:r>
              <a:rPr lang="en-US" baseline="0" dirty="0" smtClean="0"/>
              <a:t> example of email message from failed Jenkins test. We had a </a:t>
            </a:r>
            <a:r>
              <a:rPr lang="en-US" baseline="0" dirty="0" err="1" smtClean="0"/>
              <a:t>Lustre</a:t>
            </a:r>
            <a:r>
              <a:rPr lang="en-US" baseline="0" dirty="0" smtClean="0"/>
              <a:t> OST go offline that later recovered. This test failure also sends a text message to the On-Call administrator’s phone  </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19</a:t>
            </a:fld>
            <a:endParaRPr lang="en-US" altLang="x-none"/>
          </a:p>
        </p:txBody>
      </p:sp>
    </p:spTree>
    <p:extLst>
      <p:ext uri="{BB962C8B-B14F-4D97-AF65-F5344CB8AC3E}">
        <p14:creationId xmlns:p14="http://schemas.microsoft.com/office/powerpoint/2010/main" val="5682865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plot helped identify</a:t>
            </a:r>
            <a:r>
              <a:rPr lang="en-US" baseline="0" dirty="0" smtClean="0"/>
              <a:t> </a:t>
            </a:r>
            <a:r>
              <a:rPr lang="en-US" baseline="0" dirty="0" err="1" smtClean="0"/>
              <a:t>xalt</a:t>
            </a:r>
            <a:r>
              <a:rPr lang="en-US" baseline="0" dirty="0" smtClean="0"/>
              <a:t> default version of software causing delays in Job Launch on BW. It was determined that the software was located on a slow </a:t>
            </a:r>
            <a:r>
              <a:rPr lang="en-US" baseline="0" dirty="0" err="1" smtClean="0"/>
              <a:t>Lustre</a:t>
            </a:r>
            <a:r>
              <a:rPr lang="en-US" baseline="0" dirty="0" smtClean="0"/>
              <a:t> OST. The software was relocated to different OST’s May 2</a:t>
            </a:r>
            <a:r>
              <a:rPr lang="en-US" baseline="30000" dirty="0" smtClean="0"/>
              <a:t>nd</a:t>
            </a:r>
            <a:r>
              <a:rPr lang="en-US" baseline="0" dirty="0" smtClean="0"/>
              <a:t> and as you can see the Job Launch slowness has since dissipated. </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20</a:t>
            </a:fld>
            <a:endParaRPr lang="en-US" altLang="x-none"/>
          </a:p>
        </p:txBody>
      </p:sp>
    </p:spTree>
    <p:extLst>
      <p:ext uri="{BB962C8B-B14F-4D97-AF65-F5344CB8AC3E}">
        <p14:creationId xmlns:p14="http://schemas.microsoft.com/office/powerpoint/2010/main" val="6214327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plot indicates a slow </a:t>
            </a:r>
            <a:r>
              <a:rPr lang="en-US" dirty="0" err="1" smtClean="0"/>
              <a:t>Lustre</a:t>
            </a:r>
            <a:r>
              <a:rPr lang="en-US" baseline="0" dirty="0" smtClean="0"/>
              <a:t> Scratch file system as seen from a specific login node. </a:t>
            </a:r>
            <a:r>
              <a:rPr lang="en-US" baseline="0" dirty="0" err="1" smtClean="0"/>
              <a:t>Lustre</a:t>
            </a:r>
            <a:r>
              <a:rPr lang="en-US" baseline="0" dirty="0" smtClean="0"/>
              <a:t> scratch is responding well on the internal mom nodes. It was determined that the user work load on the login node was the cause for slow filesystem indicated.</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21</a:t>
            </a:fld>
            <a:endParaRPr lang="en-US" altLang="x-none"/>
          </a:p>
        </p:txBody>
      </p:sp>
    </p:spTree>
    <p:extLst>
      <p:ext uri="{BB962C8B-B14F-4D97-AF65-F5344CB8AC3E}">
        <p14:creationId xmlns:p14="http://schemas.microsoft.com/office/powerpoint/2010/main" val="8732809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The slow</a:t>
            </a:r>
            <a:r>
              <a:rPr lang="en-US" baseline="0" dirty="0" smtClean="0"/>
              <a:t> </a:t>
            </a:r>
            <a:r>
              <a:rPr lang="en-US" dirty="0" smtClean="0"/>
              <a:t>read rate for test #262 was caused</a:t>
            </a:r>
            <a:r>
              <a:rPr lang="en-US" baseline="0" dirty="0" smtClean="0"/>
              <a:t> by</a:t>
            </a:r>
            <a:r>
              <a:rPr lang="en-US" dirty="0" smtClean="0"/>
              <a:t> (Unavailable</a:t>
            </a:r>
            <a:r>
              <a:rPr lang="en-US" baseline="0" dirty="0" smtClean="0"/>
              <a:t> Home File System)</a:t>
            </a:r>
            <a:r>
              <a:rPr lang="en-US" dirty="0" smtClean="0"/>
              <a:t>.</a:t>
            </a:r>
            <a:r>
              <a:rPr lang="en-US" baseline="0" dirty="0" smtClean="0"/>
              <a:t> </a:t>
            </a:r>
            <a:r>
              <a:rPr lang="en-US" dirty="0" smtClean="0"/>
              <a:t>A</a:t>
            </a:r>
            <a:r>
              <a:rPr lang="en-US" baseline="0" dirty="0" smtClean="0"/>
              <a:t> login node </a:t>
            </a:r>
            <a:r>
              <a:rPr lang="en-US" dirty="0" smtClean="0"/>
              <a:t>lost connection to the </a:t>
            </a:r>
            <a:r>
              <a:rPr lang="en-US" dirty="0" err="1" smtClean="0"/>
              <a:t>Lustre</a:t>
            </a:r>
            <a:r>
              <a:rPr lang="en-US" dirty="0" smtClean="0"/>
              <a:t> HOME MDT</a:t>
            </a:r>
            <a:r>
              <a:rPr lang="en-US" baseline="0" dirty="0" smtClean="0"/>
              <a:t> during compilation of the project that later recovered. The job did complete and produced a poor performance number related to the file system issue.</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22</a:t>
            </a:fld>
            <a:endParaRPr lang="en-US" altLang="x-none"/>
          </a:p>
        </p:txBody>
      </p:sp>
    </p:spTree>
    <p:extLst>
      <p:ext uri="{BB962C8B-B14F-4D97-AF65-F5344CB8AC3E}">
        <p14:creationId xmlns:p14="http://schemas.microsoft.com/office/powerpoint/2010/main" val="4373760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 two Project</a:t>
            </a:r>
            <a:r>
              <a:rPr lang="en-US" baseline="0" dirty="0" smtClean="0"/>
              <a:t> failures. These tests were killed because they went over 10 minutes wall clock. This is normally an issue we see during a file system issue.  </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23</a:t>
            </a:fld>
            <a:endParaRPr lang="en-US" altLang="x-none"/>
          </a:p>
        </p:txBody>
      </p:sp>
    </p:spTree>
    <p:extLst>
      <p:ext uri="{BB962C8B-B14F-4D97-AF65-F5344CB8AC3E}">
        <p14:creationId xmlns:p14="http://schemas.microsoft.com/office/powerpoint/2010/main" val="2138938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supporting users, w</a:t>
            </a:r>
            <a:r>
              <a:rPr lang="en-US" dirty="0" smtClean="0"/>
              <a:t>e utilize several Jenkins URL plots in our Wiki Filesystem Dashboard</a:t>
            </a:r>
            <a:r>
              <a:rPr lang="en-US" baseline="0" dirty="0" smtClean="0"/>
              <a:t> to quickly determine the health of our </a:t>
            </a:r>
            <a:r>
              <a:rPr lang="en-US" baseline="0" dirty="0" err="1" smtClean="0"/>
              <a:t>Lustre</a:t>
            </a:r>
            <a:r>
              <a:rPr lang="en-US" baseline="0" dirty="0" smtClean="0"/>
              <a:t> file systems.</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24</a:t>
            </a:fld>
            <a:endParaRPr lang="en-US" altLang="x-none"/>
          </a:p>
        </p:txBody>
      </p:sp>
    </p:spTree>
    <p:extLst>
      <p:ext uri="{BB962C8B-B14F-4D97-AF65-F5344CB8AC3E}">
        <p14:creationId xmlns:p14="http://schemas.microsoft.com/office/powerpoint/2010/main" val="43048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all know,</a:t>
            </a:r>
            <a:r>
              <a:rPr lang="en-US" baseline="0" dirty="0" smtClean="0"/>
              <a:t> monitoring large and complex HPC system is challenging. This is because there are many components to such system such as …</a:t>
            </a:r>
          </a:p>
          <a:p>
            <a:endParaRPr lang="en-US" baseline="0" dirty="0" smtClean="0"/>
          </a:p>
          <a:p>
            <a:r>
              <a:rPr lang="en-US" dirty="0" smtClean="0"/>
              <a:t>Either degradation of the individual component</a:t>
            </a:r>
            <a:r>
              <a:rPr lang="en-US" baseline="0" dirty="0" smtClean="0"/>
              <a:t> or the interaction between them may cause the performance regression of the system to occur over time. To detect such regression easily, one needs to have historical performance data. </a:t>
            </a:r>
          </a:p>
          <a:p>
            <a:endParaRPr lang="en-US" baseline="0" dirty="0" smtClean="0"/>
          </a:p>
          <a:p>
            <a:r>
              <a:rPr lang="en-US" baseline="0" dirty="0" smtClean="0"/>
              <a:t>Further more, although many system exist to monitor the individual component, the impact on aggregate level due to the interactions of these component is sometime harder to discern. </a:t>
            </a:r>
          </a:p>
          <a:p>
            <a:endParaRPr lang="en-US" baseline="0" dirty="0" smtClean="0"/>
          </a:p>
          <a:p>
            <a:r>
              <a:rPr lang="en-US" baseline="0" dirty="0" smtClean="0"/>
              <a:t>These requirements can basically be summarized by what we called “application level regression testing”. Application level means that rather than monitor these components individually, we want to see it from our </a:t>
            </a:r>
            <a:r>
              <a:rPr lang="en-US" baseline="0" dirty="0" err="1" smtClean="0"/>
              <a:t>users’s</a:t>
            </a:r>
            <a:r>
              <a:rPr lang="en-US" baseline="0" dirty="0" smtClean="0"/>
              <a:t> perspective of how our system behaves. </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3</a:t>
            </a:fld>
            <a:endParaRPr lang="en-US" altLang="x-none"/>
          </a:p>
        </p:txBody>
      </p:sp>
    </p:spTree>
    <p:extLst>
      <p:ext uri="{BB962C8B-B14F-4D97-AF65-F5344CB8AC3E}">
        <p14:creationId xmlns:p14="http://schemas.microsoft.com/office/powerpoint/2010/main" val="54745319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27</a:t>
            </a:fld>
            <a:endParaRPr lang="en-US" altLang="x-none"/>
          </a:p>
        </p:txBody>
      </p:sp>
    </p:spTree>
    <p:extLst>
      <p:ext uri="{BB962C8B-B14F-4D97-AF65-F5344CB8AC3E}">
        <p14:creationId xmlns:p14="http://schemas.microsoft.com/office/powerpoint/2010/main" val="18748743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30</a:t>
            </a:fld>
            <a:endParaRPr lang="en-US" altLang="x-none"/>
          </a:p>
        </p:txBody>
      </p:sp>
    </p:spTree>
    <p:extLst>
      <p:ext uri="{BB962C8B-B14F-4D97-AF65-F5344CB8AC3E}">
        <p14:creationId xmlns:p14="http://schemas.microsoft.com/office/powerpoint/2010/main" val="15096508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32</a:t>
            </a:fld>
            <a:endParaRPr lang="en-US" altLang="x-none"/>
          </a:p>
        </p:txBody>
      </p:sp>
    </p:spTree>
    <p:extLst>
      <p:ext uri="{BB962C8B-B14F-4D97-AF65-F5344CB8AC3E}">
        <p14:creationId xmlns:p14="http://schemas.microsoft.com/office/powerpoint/2010/main" val="734021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4</a:t>
            </a:fld>
            <a:endParaRPr lang="en-US" altLang="x-none"/>
          </a:p>
        </p:txBody>
      </p:sp>
    </p:spTree>
    <p:extLst>
      <p:ext uri="{BB962C8B-B14F-4D97-AF65-F5344CB8AC3E}">
        <p14:creationId xmlns:p14="http://schemas.microsoft.com/office/powerpoint/2010/main" val="16421366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Jenkins</a:t>
            </a:r>
            <a:r>
              <a:rPr lang="en-US" baseline="0" dirty="0" smtClean="0"/>
              <a:t> is typically available from package repository of most </a:t>
            </a:r>
            <a:r>
              <a:rPr lang="en-US" baseline="0" dirty="0" err="1" smtClean="0"/>
              <a:t>linux</a:t>
            </a:r>
            <a:r>
              <a:rPr lang="en-US" baseline="0" dirty="0" smtClean="0"/>
              <a:t> distribution. In our case we use CentOS running on a VM and installed Jenkins from RPM. It comes with its own webserver and provide UI via web-browser where one can setup and input scripts and test. In a little bit we’ll discuss how we set it up for better security.</a:t>
            </a:r>
          </a:p>
          <a:p>
            <a:endParaRPr lang="en-US" baseline="0" dirty="0" smtClean="0"/>
          </a:p>
          <a:p>
            <a:r>
              <a:rPr lang="en-US" baseline="0" dirty="0" smtClean="0"/>
              <a:t>Jenkins master can talk to the HPC system via 2 methods: first by running a daemon on the login node of the system and set it up as Jenkins’ Node, second by using Jenkins SSH plugin</a:t>
            </a:r>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7</a:t>
            </a:fld>
            <a:endParaRPr lang="en-US" altLang="x-none"/>
          </a:p>
        </p:txBody>
      </p:sp>
    </p:spTree>
    <p:extLst>
      <p:ext uri="{BB962C8B-B14F-4D97-AF65-F5344CB8AC3E}">
        <p14:creationId xmlns:p14="http://schemas.microsoft.com/office/powerpoint/2010/main" val="31019789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8</a:t>
            </a:fld>
            <a:endParaRPr lang="en-US" altLang="x-none"/>
          </a:p>
        </p:txBody>
      </p:sp>
    </p:spTree>
    <p:extLst>
      <p:ext uri="{BB962C8B-B14F-4D97-AF65-F5344CB8AC3E}">
        <p14:creationId xmlns:p14="http://schemas.microsoft.com/office/powerpoint/2010/main" val="1306995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ＭＳ Ｐゴシック" charset="-128"/>
                <a:cs typeface="ＭＳ Ｐゴシック" charset="-128"/>
              </a:rPr>
              <a:t>Enabling Jenkins access to Blue Waters posed some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unique security hurdles that we had to overcome.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Jenkins has some unfortunate default settings. The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access control is set to ”Jenkins’ own user database,” and</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the ”Allow users to sign up” option is enabled, so if you</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don’t have an account, you can create one by providing</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your name, e-mail and a password. Additionally, there’s an</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authorization option enabled which says ”Logged-in users</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can do anything.” So, once signed in, you have full admin</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access to the Jenkins system instance. This required us</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initially to test the deployment with our test and development</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(TDS) CRAY.</a:t>
            </a:r>
          </a:p>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9</a:t>
            </a:fld>
            <a:endParaRPr lang="en-US" altLang="x-none"/>
          </a:p>
        </p:txBody>
      </p:sp>
    </p:spTree>
    <p:extLst>
      <p:ext uri="{BB962C8B-B14F-4D97-AF65-F5344CB8AC3E}">
        <p14:creationId xmlns:p14="http://schemas.microsoft.com/office/powerpoint/2010/main" val="1734372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our</a:t>
            </a:r>
            <a:r>
              <a:rPr lang="en-US" dirty="0" smtClean="0"/>
              <a:t> NCSA Mater Jenkins Node</a:t>
            </a:r>
            <a:r>
              <a:rPr lang="en-US" baseline="0" dirty="0" smtClean="0"/>
              <a:t> which is a</a:t>
            </a:r>
            <a:r>
              <a:rPr lang="en-US" dirty="0" smtClean="0"/>
              <a:t> Centos Virtual Machine. The Jenkins Web Server (Port</a:t>
            </a:r>
            <a:r>
              <a:rPr lang="en-US" baseline="0" dirty="0" smtClean="0"/>
              <a:t> 8080) is restricted to Local Host only. </a:t>
            </a:r>
            <a:r>
              <a:rPr lang="en-US" baseline="0" dirty="0" err="1" smtClean="0"/>
              <a:t>IPTables</a:t>
            </a:r>
            <a:r>
              <a:rPr lang="en-US" baseline="0" dirty="0" smtClean="0"/>
              <a:t> restricts access to our server. Apache is used as Front End to Jenkins and handles all security and authorization. It forwards all HTTP requests to Jenkins and returns responses to the client by reverse proxy via </a:t>
            </a:r>
            <a:r>
              <a:rPr lang="en-US" baseline="0" dirty="0" err="1" smtClean="0"/>
              <a:t>mod_proxy</a:t>
            </a:r>
            <a:r>
              <a:rPr lang="en-US" baseline="0" dirty="0" smtClean="0"/>
              <a:t> apache module. It decrypts and encrypts SSL traffic (port 443) which is configured in </a:t>
            </a:r>
            <a:r>
              <a:rPr lang="en-US" baseline="0" dirty="0" err="1" smtClean="0"/>
              <a:t>ssl.conf</a:t>
            </a:r>
            <a:r>
              <a:rPr lang="en-US" baseline="0" dirty="0" smtClean="0"/>
              <a:t>. Authorization is by </a:t>
            </a:r>
            <a:r>
              <a:rPr lang="en-US" baseline="0" dirty="0" err="1" smtClean="0"/>
              <a:t>pwauth</a:t>
            </a:r>
            <a:r>
              <a:rPr lang="en-US" baseline="0" dirty="0" smtClean="0"/>
              <a:t> </a:t>
            </a:r>
            <a:r>
              <a:rPr lang="en-US" sz="1200" kern="1200" dirty="0" smtClean="0">
                <a:solidFill>
                  <a:schemeClr val="tx1"/>
                </a:solidFill>
                <a:effectLst/>
                <a:latin typeface="+mn-lt"/>
                <a:ea typeface="ＭＳ Ｐゴシック" charset="-128"/>
                <a:cs typeface="ＭＳ Ｐゴシック" charset="-128"/>
              </a:rPr>
              <a:t> authenticator</a:t>
            </a:r>
            <a:r>
              <a:rPr lang="en-US" sz="1200" kern="1200" baseline="0" dirty="0" smtClean="0">
                <a:solidFill>
                  <a:schemeClr val="tx1"/>
                </a:solidFill>
                <a:effectLst/>
                <a:latin typeface="+mn-lt"/>
                <a:ea typeface="ＭＳ Ｐゴシック" charset="-128"/>
                <a:cs typeface="ＭＳ Ｐゴシック" charset="-128"/>
              </a:rPr>
              <a:t> which interfaces with our OTP server v</a:t>
            </a:r>
            <a:r>
              <a:rPr lang="en-US" sz="1200" kern="1200" dirty="0" smtClean="0">
                <a:solidFill>
                  <a:schemeClr val="tx1"/>
                </a:solidFill>
                <a:effectLst/>
                <a:latin typeface="+mn-lt"/>
                <a:ea typeface="ＭＳ Ｐゴシック" charset="-128"/>
                <a:cs typeface="ＭＳ Ｐゴシック" charset="-128"/>
              </a:rPr>
              <a:t>ia </a:t>
            </a:r>
            <a:r>
              <a:rPr lang="en-US" sz="1200" kern="1200" dirty="0" err="1" smtClean="0">
                <a:solidFill>
                  <a:schemeClr val="tx1"/>
                </a:solidFill>
                <a:effectLst/>
                <a:latin typeface="+mn-lt"/>
                <a:ea typeface="ＭＳ Ｐゴシック" charset="-128"/>
                <a:cs typeface="ＭＳ Ｐゴシック" charset="-128"/>
              </a:rPr>
              <a:t>mod_authnz_external</a:t>
            </a:r>
            <a:r>
              <a:rPr lang="en-US" sz="1200" kern="1200" dirty="0" smtClean="0">
                <a:solidFill>
                  <a:schemeClr val="tx1"/>
                </a:solidFill>
                <a:effectLst/>
                <a:latin typeface="+mn-lt"/>
                <a:ea typeface="ＭＳ Ｐゴシック" charset="-128"/>
                <a:cs typeface="ＭＳ Ｐゴシック" charset="-128"/>
              </a:rPr>
              <a:t> apache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module and Pam.  </a:t>
            </a:r>
            <a:r>
              <a:rPr lang="en-US" sz="1200" b="0" i="0" kern="1200" dirty="0" smtClean="0">
                <a:solidFill>
                  <a:schemeClr val="tx1"/>
                </a:solidFill>
                <a:effectLst/>
                <a:latin typeface="+mn-lt"/>
                <a:ea typeface="ＭＳ Ｐゴシック" charset="-128"/>
                <a:cs typeface="ＭＳ Ｐゴシック" charset="-128"/>
              </a:rPr>
              <a:t>Apache sends username to Jenkins via HTTP header. </a:t>
            </a:r>
            <a:r>
              <a:rPr lang="en-US" sz="1200" kern="1200" dirty="0" smtClean="0">
                <a:solidFill>
                  <a:schemeClr val="tx1"/>
                </a:solidFill>
                <a:effectLst/>
                <a:latin typeface="+mn-lt"/>
                <a:ea typeface="ＭＳ Ｐゴシック" charset="-128"/>
                <a:cs typeface="ＭＳ Ｐゴシック" charset="-128"/>
              </a:rPr>
              <a:t>We use the built-in LDAP plugin to query our LDAP</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server for</a:t>
            </a:r>
            <a:r>
              <a:rPr lang="en-US" sz="1200" kern="1200" baseline="0" dirty="0" smtClean="0">
                <a:solidFill>
                  <a:schemeClr val="tx1"/>
                </a:solidFill>
                <a:effectLst/>
                <a:latin typeface="+mn-lt"/>
                <a:ea typeface="ＭＳ Ｐゴシック" charset="-128"/>
                <a:cs typeface="ＭＳ Ｐゴシック" charset="-128"/>
              </a:rPr>
              <a:t> a user’s group information. </a:t>
            </a:r>
            <a:r>
              <a:rPr lang="en-US" sz="1200" kern="1200" dirty="0" smtClean="0">
                <a:solidFill>
                  <a:schemeClr val="tx1"/>
                </a:solidFill>
                <a:effectLst/>
                <a:latin typeface="+mn-lt"/>
                <a:ea typeface="ＭＳ Ｐゴシック" charset="-128"/>
                <a:cs typeface="ＭＳ Ｐゴシック" charset="-128"/>
              </a:rPr>
              <a:t>Unencrypted anonymous read</a:t>
            </a:r>
            <a:r>
              <a:rPr lang="en-US" sz="1200" kern="1200" baseline="0" dirty="0" smtClean="0">
                <a:solidFill>
                  <a:schemeClr val="tx1"/>
                </a:solidFill>
                <a:effectLst/>
                <a:latin typeface="+mn-lt"/>
                <a:ea typeface="ＭＳ Ｐゴシック" charset="-128"/>
                <a:cs typeface="ＭＳ Ｐゴシック" charset="-128"/>
              </a:rPr>
              <a:t> only traffic is allowed through port 80 configured in </a:t>
            </a:r>
            <a:r>
              <a:rPr lang="en-US" sz="1200" kern="1200" baseline="0" dirty="0" err="1" smtClean="0">
                <a:solidFill>
                  <a:schemeClr val="tx1"/>
                </a:solidFill>
                <a:effectLst/>
                <a:latin typeface="+mn-lt"/>
                <a:ea typeface="ＭＳ Ｐゴシック" charset="-128"/>
                <a:cs typeface="ＭＳ Ｐゴシック" charset="-128"/>
              </a:rPr>
              <a:t>vhosts.conf</a:t>
            </a:r>
            <a:r>
              <a:rPr lang="en-US" sz="1200" kern="1200" baseline="0" dirty="0" smtClean="0">
                <a:solidFill>
                  <a:schemeClr val="tx1"/>
                </a:solidFill>
                <a:effectLst/>
                <a:latin typeface="+mn-lt"/>
                <a:ea typeface="ＭＳ Ｐゴシック" charset="-128"/>
                <a:cs typeface="ＭＳ Ｐゴシック" charset="-128"/>
              </a:rPr>
              <a:t>. Configuration details are documented in the paper.</a:t>
            </a:r>
            <a:endParaRPr lang="en-US" sz="1200" kern="1200" dirty="0" smtClean="0">
              <a:solidFill>
                <a:schemeClr val="tx1"/>
              </a:solidFill>
              <a:effectLst/>
              <a:latin typeface="+mn-lt"/>
              <a:ea typeface="ＭＳ Ｐゴシック" charset="-128"/>
              <a:cs typeface="ＭＳ Ｐゴシック" charset="-128"/>
            </a:endParaRPr>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10</a:t>
            </a:fld>
            <a:endParaRPr lang="en-US" altLang="x-none"/>
          </a:p>
        </p:txBody>
      </p:sp>
    </p:spTree>
    <p:extLst>
      <p:ext uri="{BB962C8B-B14F-4D97-AF65-F5344CB8AC3E}">
        <p14:creationId xmlns:p14="http://schemas.microsoft.com/office/powerpoint/2010/main" val="9255717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ＭＳ Ｐゴシック" charset="-128"/>
                <a:cs typeface="ＭＳ Ｐゴシック" charset="-128"/>
              </a:rPr>
              <a:t> We wanted fine grained</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access control to our instance and therefore selected</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the ”matrix-based security“ option.  For example we restrict most</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users from having the ”Job Delete“</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permission to prevent one user or group from deleting each</a:t>
            </a:r>
            <a:r>
              <a:rPr lang="en-US" sz="1200" kern="1200" baseline="0" dirty="0" smtClean="0">
                <a:solidFill>
                  <a:schemeClr val="tx1"/>
                </a:solidFill>
                <a:effectLst/>
                <a:latin typeface="+mn-lt"/>
                <a:ea typeface="ＭＳ Ｐゴシック" charset="-128"/>
                <a:cs typeface="ＭＳ Ｐゴシック" charset="-128"/>
              </a:rPr>
              <a:t> </a:t>
            </a:r>
            <a:r>
              <a:rPr lang="en-US" sz="1200" kern="1200" dirty="0" smtClean="0">
                <a:solidFill>
                  <a:schemeClr val="tx1"/>
                </a:solidFill>
                <a:effectLst/>
                <a:latin typeface="+mn-lt"/>
                <a:ea typeface="ＭＳ Ｐゴシック" charset="-128"/>
                <a:cs typeface="ＭＳ Ｐゴシック" charset="-128"/>
              </a:rPr>
              <a:t>other’s jobs.</a:t>
            </a:r>
          </a:p>
          <a:p>
            <a:endParaRPr lang="en-US" sz="1200" kern="1200" dirty="0" smtClean="0">
              <a:solidFill>
                <a:schemeClr val="tx1"/>
              </a:solidFill>
              <a:effectLst/>
              <a:latin typeface="+mn-lt"/>
              <a:ea typeface="ＭＳ Ｐゴシック" charset="-128"/>
              <a:cs typeface="ＭＳ Ｐゴシック" charset="-128"/>
            </a:endParaRPr>
          </a:p>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11</a:t>
            </a:fld>
            <a:endParaRPr lang="en-US" altLang="x-none"/>
          </a:p>
        </p:txBody>
      </p:sp>
    </p:spTree>
    <p:extLst>
      <p:ext uri="{BB962C8B-B14F-4D97-AF65-F5344CB8AC3E}">
        <p14:creationId xmlns:p14="http://schemas.microsoft.com/office/powerpoint/2010/main" val="16725402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9449BBC-84E8-FA49-B983-65F091FDC426}" type="slidenum">
              <a:rPr lang="en-US" altLang="x-none" smtClean="0"/>
              <a:pPr/>
              <a:t>13</a:t>
            </a:fld>
            <a:endParaRPr lang="en-US" altLang="x-none"/>
          </a:p>
        </p:txBody>
      </p:sp>
    </p:spTree>
    <p:extLst>
      <p:ext uri="{BB962C8B-B14F-4D97-AF65-F5344CB8AC3E}">
        <p14:creationId xmlns:p14="http://schemas.microsoft.com/office/powerpoint/2010/main" val="495162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90600" y="2743200"/>
            <a:ext cx="7848600" cy="990600"/>
          </a:xfrm>
        </p:spPr>
        <p:txBody>
          <a:bodyPr/>
          <a:lstStyle>
            <a:lvl1pPr algn="l">
              <a:defRPr>
                <a:solidFill>
                  <a:schemeClr val="bg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990600" y="3886200"/>
            <a:ext cx="6400800" cy="914400"/>
          </a:xfrm>
        </p:spPr>
        <p:txBody>
          <a:bodyPr anchor="ctr">
            <a:normAutofit/>
          </a:bodyPr>
          <a:lstStyle>
            <a:lvl1pPr marL="0" indent="0" algn="l">
              <a:buNone/>
              <a:defRPr sz="2600">
                <a:solidFill>
                  <a:srgbClr val="EFE947"/>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a:xfrm>
            <a:off x="6172200" y="609600"/>
            <a:ext cx="2667000" cy="365125"/>
          </a:xfrm>
          <a:prstGeom prst="rect">
            <a:avLst/>
          </a:prstGeom>
        </p:spPr>
        <p:txBody>
          <a:bodyPr vert="horz" wrap="square" lIns="91440" tIns="45720" rIns="91440" bIns="45720" numCol="1" anchor="t" anchorCtr="0" compatLnSpc="1">
            <a:prstTxWarp prst="textNoShape">
              <a:avLst/>
            </a:prstTxWarp>
          </a:bodyPr>
          <a:lstStyle>
            <a:lvl1pPr algn="r">
              <a:defRPr sz="1600">
                <a:solidFill>
                  <a:schemeClr val="bg1"/>
                </a:solidFill>
              </a:defRPr>
            </a:lvl1pPr>
          </a:lstStyle>
          <a:p>
            <a:fld id="{C411A47E-2E0D-594C-8720-AA91FCE8A732}" type="datetime1">
              <a:rPr lang="en-US" altLang="x-none"/>
              <a:pPr/>
              <a:t>5/11/2017</a:t>
            </a:fld>
            <a:endParaRPr lang="en-US" altLang="x-none" dirty="0"/>
          </a:p>
        </p:txBody>
      </p:sp>
    </p:spTree>
    <p:extLst>
      <p:ext uri="{BB962C8B-B14F-4D97-AF65-F5344CB8AC3E}">
        <p14:creationId xmlns:p14="http://schemas.microsoft.com/office/powerpoint/2010/main" val="1256948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4983163"/>
          </a:xfrm>
        </p:spPr>
        <p:txBody>
          <a:bodyPr vert="eaVert"/>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a:off x="457200" y="1112837"/>
            <a:ext cx="6172200" cy="49831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5"/>
          <p:cNvSpPr>
            <a:spLocks noGrp="1"/>
          </p:cNvSpPr>
          <p:nvPr>
            <p:ph type="sldNum" sz="quarter" idx="10"/>
          </p:nvPr>
        </p:nvSpPr>
        <p:spPr/>
        <p:txBody>
          <a:bodyPr/>
          <a:lstStyle>
            <a:lvl1pPr>
              <a:defRPr/>
            </a:lvl1pPr>
          </a:lstStyle>
          <a:p>
            <a:fld id="{A02CF844-83D5-2346-8F99-81E9D2A2F67A}" type="slidenum">
              <a:rPr lang="en-US" altLang="x-none"/>
              <a:pPr/>
              <a:t>‹#›</a:t>
            </a:fld>
            <a:endParaRPr lang="en-US" altLang="x-none"/>
          </a:p>
        </p:txBody>
      </p:sp>
      <p:sp>
        <p:nvSpPr>
          <p:cNvPr id="5" name="Footer Placeholder 7"/>
          <p:cNvSpPr>
            <a:spLocks noGrp="1"/>
          </p:cNvSpPr>
          <p:nvPr>
            <p:ph type="ftr" sz="quarter" idx="11"/>
          </p:nvPr>
        </p:nvSpPr>
        <p:spPr/>
        <p:txBody>
          <a:bodyPr/>
          <a:lstStyle>
            <a:lvl1pPr>
              <a:defRPr/>
            </a:lvl1pPr>
          </a:lstStyle>
          <a:p>
            <a:pPr>
              <a:defRPr/>
            </a:pPr>
            <a:r>
              <a:rPr lang="en-US"/>
              <a:t>Presentation Title</a:t>
            </a:r>
          </a:p>
        </p:txBody>
      </p:sp>
    </p:spTree>
    <p:extLst>
      <p:ext uri="{BB962C8B-B14F-4D97-AF65-F5344CB8AC3E}">
        <p14:creationId xmlns:p14="http://schemas.microsoft.com/office/powerpoint/2010/main" val="1693069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Slide Number Placeholder 5"/>
          <p:cNvSpPr>
            <a:spLocks noGrp="1"/>
          </p:cNvSpPr>
          <p:nvPr>
            <p:ph type="sldNum" sz="quarter" idx="10"/>
          </p:nvPr>
        </p:nvSpPr>
        <p:spPr>
          <a:xfrm>
            <a:off x="8534400" y="6507162"/>
            <a:ext cx="457200" cy="274638"/>
          </a:xfrm>
        </p:spPr>
        <p:txBody>
          <a:bodyPr/>
          <a:lstStyle>
            <a:lvl1pPr>
              <a:defRPr/>
            </a:lvl1pPr>
          </a:lstStyle>
          <a:p>
            <a:fld id="{77821069-C6B9-EE41-9840-ABB41A19FC09}" type="slidenum">
              <a:rPr lang="en-US" altLang="x-none"/>
              <a:pPr/>
              <a:t>‹#›</a:t>
            </a:fld>
            <a:endParaRPr lang="en-US" altLang="x-none" dirty="0"/>
          </a:p>
        </p:txBody>
      </p:sp>
      <p:sp>
        <p:nvSpPr>
          <p:cNvPr id="5" name="Footer Placeholder 7"/>
          <p:cNvSpPr>
            <a:spLocks noGrp="1"/>
          </p:cNvSpPr>
          <p:nvPr>
            <p:ph type="ftr" sz="quarter" idx="11"/>
          </p:nvPr>
        </p:nvSpPr>
        <p:spPr>
          <a:xfrm>
            <a:off x="3962400" y="6507162"/>
            <a:ext cx="4572000" cy="274638"/>
          </a:xfrm>
        </p:spPr>
        <p:txBody>
          <a:bodyPr/>
          <a:lstStyle>
            <a:lvl1pPr>
              <a:defRPr/>
            </a:lvl1pPr>
          </a:lstStyle>
          <a:p>
            <a:pPr>
              <a:defRPr/>
            </a:pPr>
            <a:r>
              <a:rPr lang="en-US" dirty="0" smtClean="0"/>
              <a:t>Application-Level Regression Testing Framework using Jenkins</a:t>
            </a:r>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71506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Slide Number Placeholder 5"/>
          <p:cNvSpPr>
            <a:spLocks noGrp="1"/>
          </p:cNvSpPr>
          <p:nvPr>
            <p:ph type="sldNum" sz="quarter" idx="10"/>
          </p:nvPr>
        </p:nvSpPr>
        <p:spPr>
          <a:xfrm>
            <a:off x="8494712" y="6476999"/>
            <a:ext cx="496887" cy="304801"/>
          </a:xfrm>
        </p:spPr>
        <p:txBody>
          <a:bodyPr/>
          <a:lstStyle>
            <a:lvl1pPr>
              <a:defRPr/>
            </a:lvl1pPr>
          </a:lstStyle>
          <a:p>
            <a:fld id="{434A8186-D277-224E-89F3-A18DA6937A73}" type="slidenum">
              <a:rPr lang="en-US" altLang="x-none"/>
              <a:pPr/>
              <a:t>‹#›</a:t>
            </a:fld>
            <a:endParaRPr lang="en-US" altLang="x-none"/>
          </a:p>
        </p:txBody>
      </p:sp>
      <p:sp>
        <p:nvSpPr>
          <p:cNvPr id="5" name="Footer Placeholder 7"/>
          <p:cNvSpPr>
            <a:spLocks noGrp="1"/>
          </p:cNvSpPr>
          <p:nvPr>
            <p:ph type="ftr" sz="quarter" idx="11"/>
          </p:nvPr>
        </p:nvSpPr>
        <p:spPr>
          <a:xfrm>
            <a:off x="3886200" y="6476999"/>
            <a:ext cx="4608512" cy="304801"/>
          </a:xfrm>
        </p:spPr>
        <p:txBody>
          <a:bodyPr/>
          <a:lstStyle>
            <a:lvl1pPr>
              <a:defRPr/>
            </a:lvl1pPr>
          </a:lstStyle>
          <a:p>
            <a:pPr>
              <a:defRPr/>
            </a:pPr>
            <a:r>
              <a:rPr lang="en-US" dirty="0" smtClean="0"/>
              <a:t>Application-Level Regression Testing Framework using Jenkins</a:t>
            </a:r>
          </a:p>
        </p:txBody>
      </p:sp>
    </p:spTree>
    <p:extLst>
      <p:ext uri="{BB962C8B-B14F-4D97-AF65-F5344CB8AC3E}">
        <p14:creationId xmlns:p14="http://schemas.microsoft.com/office/powerpoint/2010/main" val="9987996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4800" y="1905000"/>
            <a:ext cx="4038600" cy="42211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05000"/>
            <a:ext cx="4038600" cy="42211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Slide Number Placeholder 5"/>
          <p:cNvSpPr>
            <a:spLocks noGrp="1"/>
          </p:cNvSpPr>
          <p:nvPr>
            <p:ph type="sldNum" sz="quarter" idx="10"/>
          </p:nvPr>
        </p:nvSpPr>
        <p:spPr/>
        <p:txBody>
          <a:bodyPr/>
          <a:lstStyle>
            <a:lvl1pPr>
              <a:defRPr/>
            </a:lvl1pPr>
          </a:lstStyle>
          <a:p>
            <a:fld id="{1D2F97AA-5C3A-0046-9A5B-B26611082900}" type="slidenum">
              <a:rPr lang="en-US" altLang="x-none"/>
              <a:pPr/>
              <a:t>‹#›</a:t>
            </a:fld>
            <a:endParaRPr lang="en-US" altLang="x-none"/>
          </a:p>
        </p:txBody>
      </p:sp>
      <p:sp>
        <p:nvSpPr>
          <p:cNvPr id="6" name="Footer Placeholder 7"/>
          <p:cNvSpPr>
            <a:spLocks noGrp="1"/>
          </p:cNvSpPr>
          <p:nvPr>
            <p:ph type="ftr" sz="quarter" idx="11"/>
          </p:nvPr>
        </p:nvSpPr>
        <p:spPr/>
        <p:txBody>
          <a:bodyPr/>
          <a:lstStyle>
            <a:lvl1pPr>
              <a:defRPr/>
            </a:lvl1pPr>
          </a:lstStyle>
          <a:p>
            <a:pPr>
              <a:defRPr/>
            </a:pPr>
            <a:r>
              <a:rPr lang="en-US"/>
              <a:t>Presentation Title</a:t>
            </a:r>
          </a:p>
        </p:txBody>
      </p:sp>
    </p:spTree>
    <p:extLst>
      <p:ext uri="{BB962C8B-B14F-4D97-AF65-F5344CB8AC3E}">
        <p14:creationId xmlns:p14="http://schemas.microsoft.com/office/powerpoint/2010/main" val="2093784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304800" y="1874838"/>
            <a:ext cx="4040188" cy="792162"/>
          </a:xfrm>
        </p:spPr>
        <p:txBody>
          <a:bodyPr anchor="b"/>
          <a:lstStyle>
            <a:lvl1pPr marL="0" indent="0">
              <a:buNone/>
              <a:defRPr sz="2400" b="1" i="0">
                <a:solidFill>
                  <a:srgbClr val="2A6BC8"/>
                </a:solidFill>
                <a:latin typeface="Century Gothic"/>
                <a:cs typeface="Century Gothic"/>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304800" y="2743200"/>
            <a:ext cx="4040188" cy="3382962"/>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5" y="1874838"/>
            <a:ext cx="4041775" cy="792162"/>
          </a:xfrm>
        </p:spPr>
        <p:txBody>
          <a:bodyPr anchor="b"/>
          <a:lstStyle>
            <a:lvl1pPr marL="0" indent="0">
              <a:buNone/>
              <a:defRPr sz="2400" b="1" i="0">
                <a:solidFill>
                  <a:srgbClr val="2A6BC8"/>
                </a:solidFill>
                <a:latin typeface="Century Gothic"/>
                <a:cs typeface="Century Gothic"/>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645025" y="2743199"/>
            <a:ext cx="4041775" cy="33829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5"/>
          <p:cNvSpPr>
            <a:spLocks noGrp="1"/>
          </p:cNvSpPr>
          <p:nvPr>
            <p:ph type="sldNum" sz="quarter" idx="10"/>
          </p:nvPr>
        </p:nvSpPr>
        <p:spPr>
          <a:xfrm>
            <a:off x="8458200" y="6477001"/>
            <a:ext cx="533400" cy="304800"/>
          </a:xfrm>
        </p:spPr>
        <p:txBody>
          <a:bodyPr/>
          <a:lstStyle>
            <a:lvl1pPr>
              <a:defRPr/>
            </a:lvl1pPr>
          </a:lstStyle>
          <a:p>
            <a:fld id="{A5F5079F-71B2-404D-ACF2-2BF1D4CD42BF}" type="slidenum">
              <a:rPr lang="en-US" altLang="x-none"/>
              <a:pPr/>
              <a:t>‹#›</a:t>
            </a:fld>
            <a:endParaRPr lang="en-US" altLang="x-none"/>
          </a:p>
        </p:txBody>
      </p:sp>
      <p:sp>
        <p:nvSpPr>
          <p:cNvPr id="8" name="Footer Placeholder 7"/>
          <p:cNvSpPr>
            <a:spLocks noGrp="1"/>
          </p:cNvSpPr>
          <p:nvPr>
            <p:ph type="ftr" sz="quarter" idx="11"/>
          </p:nvPr>
        </p:nvSpPr>
        <p:spPr>
          <a:xfrm>
            <a:off x="3886200" y="6477001"/>
            <a:ext cx="4572000" cy="304800"/>
          </a:xfrm>
        </p:spPr>
        <p:txBody>
          <a:bodyPr/>
          <a:lstStyle>
            <a:lvl1pPr>
              <a:defRPr/>
            </a:lvl1pPr>
          </a:lstStyle>
          <a:p>
            <a:pPr>
              <a:defRPr/>
            </a:pPr>
            <a:r>
              <a:rPr lang="en-US" dirty="0" smtClean="0"/>
              <a:t>Application-Level Regression Testing Framework using Jenkins</a:t>
            </a:r>
          </a:p>
        </p:txBody>
      </p:sp>
    </p:spTree>
    <p:extLst>
      <p:ext uri="{BB962C8B-B14F-4D97-AF65-F5344CB8AC3E}">
        <p14:creationId xmlns:p14="http://schemas.microsoft.com/office/powerpoint/2010/main" val="1572463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5"/>
          <p:cNvSpPr>
            <a:spLocks noGrp="1"/>
          </p:cNvSpPr>
          <p:nvPr>
            <p:ph type="sldNum" sz="quarter" idx="10"/>
          </p:nvPr>
        </p:nvSpPr>
        <p:spPr>
          <a:xfrm>
            <a:off x="8489244" y="6477000"/>
            <a:ext cx="533400" cy="304800"/>
          </a:xfrm>
        </p:spPr>
        <p:txBody>
          <a:bodyPr/>
          <a:lstStyle>
            <a:lvl1pPr>
              <a:defRPr/>
            </a:lvl1pPr>
          </a:lstStyle>
          <a:p>
            <a:fld id="{CD6A4AFE-FD60-8341-B85C-76395C915D08}" type="slidenum">
              <a:rPr lang="en-US" altLang="x-none"/>
              <a:pPr/>
              <a:t>‹#›</a:t>
            </a:fld>
            <a:endParaRPr lang="en-US" altLang="x-none" dirty="0"/>
          </a:p>
        </p:txBody>
      </p:sp>
      <p:sp>
        <p:nvSpPr>
          <p:cNvPr id="3" name="Footer Placeholder 7"/>
          <p:cNvSpPr>
            <a:spLocks noGrp="1"/>
          </p:cNvSpPr>
          <p:nvPr>
            <p:ph type="ftr" sz="quarter" idx="11"/>
          </p:nvPr>
        </p:nvSpPr>
        <p:spPr>
          <a:xfrm>
            <a:off x="3886200" y="6477000"/>
            <a:ext cx="4572000" cy="304800"/>
          </a:xfrm>
        </p:spPr>
        <p:txBody>
          <a:bodyPr/>
          <a:lstStyle>
            <a:lvl1pPr>
              <a:defRPr/>
            </a:lvl1pPr>
          </a:lstStyle>
          <a:p>
            <a:pPr>
              <a:defRPr/>
            </a:pPr>
            <a:r>
              <a:rPr lang="en-US" dirty="0" smtClean="0"/>
              <a:t>Application-Level Regression Testing Framework using Jenkins</a:t>
            </a:r>
          </a:p>
        </p:txBody>
      </p:sp>
    </p:spTree>
    <p:extLst>
      <p:ext uri="{BB962C8B-B14F-4D97-AF65-F5344CB8AC3E}">
        <p14:creationId xmlns:p14="http://schemas.microsoft.com/office/powerpoint/2010/main" val="2520006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3008313" cy="83820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1143000"/>
            <a:ext cx="5111750" cy="4983163"/>
          </a:xfrm>
        </p:spPr>
        <p:txBody>
          <a:bodyPr/>
          <a:lstStyle>
            <a:lvl1pPr>
              <a:defRPr sz="2600"/>
            </a:lvl1pPr>
            <a:lvl2pPr>
              <a:defRPr sz="24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0" y="2133600"/>
            <a:ext cx="3008313" cy="39925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5"/>
          <p:cNvSpPr>
            <a:spLocks noGrp="1"/>
          </p:cNvSpPr>
          <p:nvPr>
            <p:ph type="sldNum" sz="quarter" idx="10"/>
          </p:nvPr>
        </p:nvSpPr>
        <p:spPr/>
        <p:txBody>
          <a:bodyPr/>
          <a:lstStyle>
            <a:lvl1pPr>
              <a:defRPr/>
            </a:lvl1pPr>
          </a:lstStyle>
          <a:p>
            <a:fld id="{D0B77653-2665-3C47-B795-4723120A4649}" type="slidenum">
              <a:rPr lang="en-US" altLang="x-none"/>
              <a:pPr/>
              <a:t>‹#›</a:t>
            </a:fld>
            <a:endParaRPr lang="en-US" altLang="x-none"/>
          </a:p>
        </p:txBody>
      </p:sp>
      <p:sp>
        <p:nvSpPr>
          <p:cNvPr id="6" name="Footer Placeholder 7"/>
          <p:cNvSpPr>
            <a:spLocks noGrp="1"/>
          </p:cNvSpPr>
          <p:nvPr>
            <p:ph type="ftr" sz="quarter" idx="11"/>
          </p:nvPr>
        </p:nvSpPr>
        <p:spPr/>
        <p:txBody>
          <a:bodyPr/>
          <a:lstStyle>
            <a:lvl1pPr>
              <a:defRPr/>
            </a:lvl1pPr>
          </a:lstStyle>
          <a:p>
            <a:pPr>
              <a:defRPr/>
            </a:pPr>
            <a:r>
              <a:rPr lang="en-US" dirty="0"/>
              <a:t>Presentation Title</a:t>
            </a:r>
          </a:p>
        </p:txBody>
      </p:sp>
    </p:spTree>
    <p:extLst>
      <p:ext uri="{BB962C8B-B14F-4D97-AF65-F5344CB8AC3E}">
        <p14:creationId xmlns:p14="http://schemas.microsoft.com/office/powerpoint/2010/main" val="537407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1143000"/>
            <a:ext cx="5486400" cy="358457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5"/>
          <p:cNvSpPr>
            <a:spLocks noGrp="1"/>
          </p:cNvSpPr>
          <p:nvPr>
            <p:ph type="sldNum" sz="quarter" idx="10"/>
          </p:nvPr>
        </p:nvSpPr>
        <p:spPr/>
        <p:txBody>
          <a:bodyPr/>
          <a:lstStyle>
            <a:lvl1pPr>
              <a:defRPr/>
            </a:lvl1pPr>
          </a:lstStyle>
          <a:p>
            <a:fld id="{B7A18D55-6378-D245-A533-DACB23932F4B}" type="slidenum">
              <a:rPr lang="en-US" altLang="x-none"/>
              <a:pPr/>
              <a:t>‹#›</a:t>
            </a:fld>
            <a:endParaRPr lang="en-US" altLang="x-none"/>
          </a:p>
        </p:txBody>
      </p:sp>
      <p:sp>
        <p:nvSpPr>
          <p:cNvPr id="6" name="Footer Placeholder 7"/>
          <p:cNvSpPr>
            <a:spLocks noGrp="1"/>
          </p:cNvSpPr>
          <p:nvPr>
            <p:ph type="ftr" sz="quarter" idx="11"/>
          </p:nvPr>
        </p:nvSpPr>
        <p:spPr/>
        <p:txBody>
          <a:bodyPr/>
          <a:lstStyle>
            <a:lvl1pPr>
              <a:defRPr/>
            </a:lvl1pPr>
          </a:lstStyle>
          <a:p>
            <a:pPr>
              <a:defRPr/>
            </a:pPr>
            <a:r>
              <a:rPr lang="en-US"/>
              <a:t>Presentation Title</a:t>
            </a:r>
          </a:p>
        </p:txBody>
      </p:sp>
    </p:spTree>
    <p:extLst>
      <p:ext uri="{BB962C8B-B14F-4D97-AF65-F5344CB8AC3E}">
        <p14:creationId xmlns:p14="http://schemas.microsoft.com/office/powerpoint/2010/main" val="20469153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5"/>
          <p:cNvSpPr>
            <a:spLocks noGrp="1"/>
          </p:cNvSpPr>
          <p:nvPr>
            <p:ph type="sldNum" sz="quarter" idx="10"/>
          </p:nvPr>
        </p:nvSpPr>
        <p:spPr/>
        <p:txBody>
          <a:bodyPr/>
          <a:lstStyle>
            <a:lvl1pPr>
              <a:defRPr/>
            </a:lvl1pPr>
          </a:lstStyle>
          <a:p>
            <a:fld id="{6AC5BDA8-9EB0-434F-B6AE-2D43483C5424}" type="slidenum">
              <a:rPr lang="en-US" altLang="x-none"/>
              <a:pPr/>
              <a:t>‹#›</a:t>
            </a:fld>
            <a:endParaRPr lang="en-US" altLang="x-none"/>
          </a:p>
        </p:txBody>
      </p:sp>
      <p:sp>
        <p:nvSpPr>
          <p:cNvPr id="5" name="Footer Placeholder 7"/>
          <p:cNvSpPr>
            <a:spLocks noGrp="1"/>
          </p:cNvSpPr>
          <p:nvPr>
            <p:ph type="ftr" sz="quarter" idx="11"/>
          </p:nvPr>
        </p:nvSpPr>
        <p:spPr/>
        <p:txBody>
          <a:bodyPr/>
          <a:lstStyle>
            <a:lvl1pPr>
              <a:defRPr/>
            </a:lvl1pPr>
          </a:lstStyle>
          <a:p>
            <a:pPr>
              <a:defRPr/>
            </a:pPr>
            <a:r>
              <a:rPr lang="en-US"/>
              <a:t>Presentation Title</a:t>
            </a:r>
          </a:p>
        </p:txBody>
      </p:sp>
    </p:spTree>
    <p:extLst>
      <p:ext uri="{BB962C8B-B14F-4D97-AF65-F5344CB8AC3E}">
        <p14:creationId xmlns:p14="http://schemas.microsoft.com/office/powerpoint/2010/main" val="19651242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2"/>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304800" y="990600"/>
            <a:ext cx="83820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ltLang="x-none"/>
              <a:t>Click to edit Master title style</a:t>
            </a:r>
          </a:p>
        </p:txBody>
      </p:sp>
      <p:sp>
        <p:nvSpPr>
          <p:cNvPr id="1027" name="Text Placeholder 2"/>
          <p:cNvSpPr>
            <a:spLocks noGrp="1"/>
          </p:cNvSpPr>
          <p:nvPr>
            <p:ph type="body" idx="1"/>
          </p:nvPr>
        </p:nvSpPr>
        <p:spPr bwMode="auto">
          <a:xfrm>
            <a:off x="304800" y="1981200"/>
            <a:ext cx="83820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x-none"/>
              <a:t>Click to edit Master text styles</a:t>
            </a:r>
          </a:p>
          <a:p>
            <a:pPr lvl="1"/>
            <a:r>
              <a:rPr lang="en-US" altLang="x-none"/>
              <a:t>Second level</a:t>
            </a:r>
          </a:p>
          <a:p>
            <a:pPr lvl="2"/>
            <a:r>
              <a:rPr lang="en-US" altLang="x-none"/>
              <a:t>Third level</a:t>
            </a:r>
          </a:p>
          <a:p>
            <a:pPr lvl="3"/>
            <a:r>
              <a:rPr lang="en-US" altLang="x-none"/>
              <a:t>Fourth level</a:t>
            </a:r>
          </a:p>
          <a:p>
            <a:pPr lvl="4"/>
            <a:r>
              <a:rPr lang="en-US" altLang="x-none"/>
              <a:t>Fifth level</a:t>
            </a:r>
          </a:p>
        </p:txBody>
      </p:sp>
      <p:sp>
        <p:nvSpPr>
          <p:cNvPr id="6" name="Slide Number Placeholder 5"/>
          <p:cNvSpPr>
            <a:spLocks noGrp="1"/>
          </p:cNvSpPr>
          <p:nvPr>
            <p:ph type="sldNum" sz="quarter" idx="4"/>
          </p:nvPr>
        </p:nvSpPr>
        <p:spPr>
          <a:xfrm>
            <a:off x="8153400" y="6553200"/>
            <a:ext cx="838200" cy="228600"/>
          </a:xfrm>
          <a:prstGeom prst="rect">
            <a:avLst/>
          </a:prstGeom>
        </p:spPr>
        <p:txBody>
          <a:bodyPr vert="horz" wrap="square" lIns="91440" tIns="45720" rIns="91440" bIns="45720" numCol="1" anchor="ctr" anchorCtr="0" compatLnSpc="1">
            <a:prstTxWarp prst="textNoShape">
              <a:avLst/>
            </a:prstTxWarp>
          </a:bodyPr>
          <a:lstStyle>
            <a:lvl1pPr algn="r">
              <a:defRPr sz="1000">
                <a:solidFill>
                  <a:schemeClr val="bg1"/>
                </a:solidFill>
              </a:defRPr>
            </a:lvl1pPr>
          </a:lstStyle>
          <a:p>
            <a:fld id="{41E04BE9-C85B-8D4D-AF29-4BE70D717CBD}" type="slidenum">
              <a:rPr lang="en-US" altLang="x-none"/>
              <a:pPr/>
              <a:t>‹#›</a:t>
            </a:fld>
            <a:endParaRPr lang="en-US" altLang="x-none"/>
          </a:p>
        </p:txBody>
      </p:sp>
      <p:sp>
        <p:nvSpPr>
          <p:cNvPr id="8" name="Footer Placeholder 7"/>
          <p:cNvSpPr>
            <a:spLocks noGrp="1"/>
          </p:cNvSpPr>
          <p:nvPr>
            <p:ph type="ftr" sz="quarter" idx="3"/>
          </p:nvPr>
        </p:nvSpPr>
        <p:spPr>
          <a:xfrm>
            <a:off x="4953000" y="6537325"/>
            <a:ext cx="3200400" cy="244475"/>
          </a:xfrm>
          <a:prstGeom prst="rect">
            <a:avLst/>
          </a:prstGeom>
        </p:spPr>
        <p:txBody>
          <a:bodyPr vert="horz" wrap="square" lIns="91440" tIns="45720" rIns="91440" bIns="45720" numCol="1" anchor="ctr" anchorCtr="0" compatLnSpc="1">
            <a:prstTxWarp prst="textNoShape">
              <a:avLst/>
            </a:prstTxWarp>
          </a:bodyPr>
          <a:lstStyle>
            <a:lvl1pPr algn="ctr">
              <a:defRPr sz="1200">
                <a:solidFill>
                  <a:schemeClr val="bg1"/>
                </a:solidFill>
                <a:latin typeface="Arial" pitchFamily="28" charset="0"/>
                <a:ea typeface="ＭＳ Ｐゴシック" pitchFamily="28" charset="-128"/>
                <a:cs typeface="ＭＳ Ｐゴシック" pitchFamily="28" charset="-128"/>
              </a:defRPr>
            </a:lvl1pPr>
          </a:lstStyle>
          <a:p>
            <a:pPr>
              <a:defRPr/>
            </a:pPr>
            <a:r>
              <a:rPr lang="en-US" dirty="0"/>
              <a:t>Presentation Title</a:t>
            </a:r>
          </a:p>
        </p:txBody>
      </p:sp>
    </p:spTree>
  </p:cSld>
  <p:clrMap bg1="lt1" tx1="dk1" bg2="lt2" tx2="dk2" accent1="accent1" accent2="accent2" accent3="accent3" accent4="accent4" accent5="accent5" accent6="accent6" hlink="hlink" folHlink="folHlink"/>
  <p:sldLayoutIdLst>
    <p:sldLayoutId id="2147483837" r:id="rId1"/>
    <p:sldLayoutId id="2147483827" r:id="rId2"/>
    <p:sldLayoutId id="2147483828" r:id="rId3"/>
    <p:sldLayoutId id="2147483829" r:id="rId4"/>
    <p:sldLayoutId id="2147483830" r:id="rId5"/>
    <p:sldLayoutId id="2147483832" r:id="rId6"/>
    <p:sldLayoutId id="2147483833" r:id="rId7"/>
    <p:sldLayoutId id="2147483834" r:id="rId8"/>
    <p:sldLayoutId id="2147483835" r:id="rId9"/>
    <p:sldLayoutId id="2147483836" r:id="rId10"/>
  </p:sldLayoutIdLst>
  <p:hf hdr="0"/>
  <p:txStyles>
    <p:titleStyle>
      <a:lvl1pPr algn="l" defTabSz="457200" rtl="0" eaLnBrk="0" fontAlgn="base" hangingPunct="0">
        <a:spcBef>
          <a:spcPct val="0"/>
        </a:spcBef>
        <a:spcAft>
          <a:spcPct val="0"/>
        </a:spcAft>
        <a:defRPr sz="3000" b="1" kern="1200">
          <a:solidFill>
            <a:srgbClr val="2A6BC8"/>
          </a:solidFill>
          <a:latin typeface="Century Gothic"/>
          <a:ea typeface="ＭＳ Ｐゴシック" charset="-128"/>
          <a:cs typeface="Century Gothic"/>
        </a:defRPr>
      </a:lvl1pPr>
      <a:lvl2pPr algn="l" defTabSz="457200" rtl="0" eaLnBrk="0" fontAlgn="base" hangingPunct="0">
        <a:spcBef>
          <a:spcPct val="0"/>
        </a:spcBef>
        <a:spcAft>
          <a:spcPct val="0"/>
        </a:spcAft>
        <a:defRPr sz="3000" b="1">
          <a:solidFill>
            <a:srgbClr val="2A6BC8"/>
          </a:solidFill>
          <a:latin typeface="Century Gothic" charset="0"/>
          <a:ea typeface="ＭＳ Ｐゴシック" charset="-128"/>
          <a:cs typeface="Century Gothic" pitchFamily="-106" charset="0"/>
        </a:defRPr>
      </a:lvl2pPr>
      <a:lvl3pPr algn="l" defTabSz="457200" rtl="0" eaLnBrk="0" fontAlgn="base" hangingPunct="0">
        <a:spcBef>
          <a:spcPct val="0"/>
        </a:spcBef>
        <a:spcAft>
          <a:spcPct val="0"/>
        </a:spcAft>
        <a:defRPr sz="3000" b="1">
          <a:solidFill>
            <a:srgbClr val="2A6BC8"/>
          </a:solidFill>
          <a:latin typeface="Century Gothic" charset="0"/>
          <a:ea typeface="ＭＳ Ｐゴシック" charset="-128"/>
          <a:cs typeface="Century Gothic" pitchFamily="-106" charset="0"/>
        </a:defRPr>
      </a:lvl3pPr>
      <a:lvl4pPr algn="l" defTabSz="457200" rtl="0" eaLnBrk="0" fontAlgn="base" hangingPunct="0">
        <a:spcBef>
          <a:spcPct val="0"/>
        </a:spcBef>
        <a:spcAft>
          <a:spcPct val="0"/>
        </a:spcAft>
        <a:defRPr sz="3000" b="1">
          <a:solidFill>
            <a:srgbClr val="2A6BC8"/>
          </a:solidFill>
          <a:latin typeface="Century Gothic" charset="0"/>
          <a:ea typeface="ＭＳ Ｐゴシック" charset="-128"/>
          <a:cs typeface="Century Gothic" pitchFamily="-106" charset="0"/>
        </a:defRPr>
      </a:lvl4pPr>
      <a:lvl5pPr algn="l" defTabSz="457200" rtl="0" eaLnBrk="0" fontAlgn="base" hangingPunct="0">
        <a:spcBef>
          <a:spcPct val="0"/>
        </a:spcBef>
        <a:spcAft>
          <a:spcPct val="0"/>
        </a:spcAft>
        <a:defRPr sz="3000" b="1">
          <a:solidFill>
            <a:srgbClr val="2A6BC8"/>
          </a:solidFill>
          <a:latin typeface="Century Gothic" charset="0"/>
          <a:ea typeface="ＭＳ Ｐゴシック" charset="-128"/>
          <a:cs typeface="Century Gothic" pitchFamily="-106" charset="0"/>
        </a:defRPr>
      </a:lvl5pPr>
      <a:lvl6pPr marL="457200" algn="l" defTabSz="457200" rtl="0" fontAlgn="base">
        <a:spcBef>
          <a:spcPct val="0"/>
        </a:spcBef>
        <a:spcAft>
          <a:spcPct val="0"/>
        </a:spcAft>
        <a:defRPr sz="3000" b="1">
          <a:solidFill>
            <a:srgbClr val="2A6BC8"/>
          </a:solidFill>
          <a:latin typeface="Century Gothic" charset="0"/>
          <a:ea typeface="ＭＳ Ｐゴシック" charset="-128"/>
        </a:defRPr>
      </a:lvl6pPr>
      <a:lvl7pPr marL="914400" algn="l" defTabSz="457200" rtl="0" fontAlgn="base">
        <a:spcBef>
          <a:spcPct val="0"/>
        </a:spcBef>
        <a:spcAft>
          <a:spcPct val="0"/>
        </a:spcAft>
        <a:defRPr sz="3000" b="1">
          <a:solidFill>
            <a:srgbClr val="2A6BC8"/>
          </a:solidFill>
          <a:latin typeface="Century Gothic" charset="0"/>
          <a:ea typeface="ＭＳ Ｐゴシック" charset="-128"/>
        </a:defRPr>
      </a:lvl7pPr>
      <a:lvl8pPr marL="1371600" algn="l" defTabSz="457200" rtl="0" fontAlgn="base">
        <a:spcBef>
          <a:spcPct val="0"/>
        </a:spcBef>
        <a:spcAft>
          <a:spcPct val="0"/>
        </a:spcAft>
        <a:defRPr sz="3000" b="1">
          <a:solidFill>
            <a:srgbClr val="2A6BC8"/>
          </a:solidFill>
          <a:latin typeface="Century Gothic" charset="0"/>
          <a:ea typeface="ＭＳ Ｐゴシック" charset="-128"/>
        </a:defRPr>
      </a:lvl8pPr>
      <a:lvl9pPr marL="1828800" algn="l" defTabSz="457200" rtl="0" fontAlgn="base">
        <a:spcBef>
          <a:spcPct val="0"/>
        </a:spcBef>
        <a:spcAft>
          <a:spcPct val="0"/>
        </a:spcAft>
        <a:defRPr sz="3000" b="1">
          <a:solidFill>
            <a:srgbClr val="2A6BC8"/>
          </a:solidFill>
          <a:latin typeface="Century Gothic" charset="0"/>
          <a:ea typeface="ＭＳ Ｐゴシック" charset="-128"/>
        </a:defRPr>
      </a:lvl9pPr>
    </p:titleStyle>
    <p:bodyStyle>
      <a:lvl1pPr marL="342900" indent="-342900" algn="l" defTabSz="457200" rtl="0" eaLnBrk="0" fontAlgn="base" hangingPunct="0">
        <a:spcBef>
          <a:spcPct val="20000"/>
        </a:spcBef>
        <a:spcAft>
          <a:spcPct val="0"/>
        </a:spcAft>
        <a:buClr>
          <a:srgbClr val="558ED5"/>
        </a:buClr>
        <a:buFont typeface="Arial" charset="0"/>
        <a:buChar char="•"/>
        <a:defRPr sz="2800" kern="1200">
          <a:solidFill>
            <a:srgbClr val="2E454E"/>
          </a:solidFill>
          <a:latin typeface="Arial"/>
          <a:ea typeface="ＭＳ Ｐゴシック" charset="-128"/>
          <a:cs typeface="Arial"/>
        </a:defRPr>
      </a:lvl1pPr>
      <a:lvl2pPr marL="742950" indent="-285750" algn="l" defTabSz="457200" rtl="0" eaLnBrk="0" fontAlgn="base" hangingPunct="0">
        <a:spcBef>
          <a:spcPct val="20000"/>
        </a:spcBef>
        <a:spcAft>
          <a:spcPct val="0"/>
        </a:spcAft>
        <a:buClr>
          <a:srgbClr val="558ED5"/>
        </a:buClr>
        <a:buFont typeface="Arial" charset="0"/>
        <a:buChar char="•"/>
        <a:defRPr sz="2600" kern="1200">
          <a:solidFill>
            <a:srgbClr val="2E454E"/>
          </a:solidFill>
          <a:latin typeface="Arial"/>
          <a:ea typeface="ＭＳ Ｐゴシック" charset="-128"/>
          <a:cs typeface="Arial"/>
        </a:defRPr>
      </a:lvl2pPr>
      <a:lvl3pPr marL="1143000" indent="-228600" algn="l" defTabSz="457200" rtl="0" eaLnBrk="0" fontAlgn="base" hangingPunct="0">
        <a:spcBef>
          <a:spcPct val="20000"/>
        </a:spcBef>
        <a:spcAft>
          <a:spcPct val="0"/>
        </a:spcAft>
        <a:buClr>
          <a:srgbClr val="558ED5"/>
        </a:buClr>
        <a:buFont typeface="Arial" charset="0"/>
        <a:buChar char="•"/>
        <a:defRPr sz="2400" kern="1200">
          <a:solidFill>
            <a:srgbClr val="2E454E"/>
          </a:solidFill>
          <a:latin typeface="Arial"/>
          <a:ea typeface="ＭＳ Ｐゴシック" charset="-128"/>
          <a:cs typeface="Arial"/>
        </a:defRPr>
      </a:lvl3pPr>
      <a:lvl4pPr marL="1600200" indent="-228600" algn="l" defTabSz="457200" rtl="0" eaLnBrk="0" fontAlgn="base" hangingPunct="0">
        <a:spcBef>
          <a:spcPct val="20000"/>
        </a:spcBef>
        <a:spcAft>
          <a:spcPct val="0"/>
        </a:spcAft>
        <a:buClr>
          <a:srgbClr val="558ED5"/>
        </a:buClr>
        <a:buFont typeface="Arial" charset="0"/>
        <a:buChar char="•"/>
        <a:defRPr sz="2000" kern="1200">
          <a:solidFill>
            <a:srgbClr val="2E454E"/>
          </a:solidFill>
          <a:latin typeface="Arial"/>
          <a:ea typeface="ＭＳ Ｐゴシック" charset="-128"/>
          <a:cs typeface="Arial"/>
        </a:defRPr>
      </a:lvl4pPr>
      <a:lvl5pPr marL="2057400" indent="-228600" algn="l" defTabSz="457200" rtl="0" eaLnBrk="0" fontAlgn="base" hangingPunct="0">
        <a:spcBef>
          <a:spcPct val="20000"/>
        </a:spcBef>
        <a:spcAft>
          <a:spcPct val="0"/>
        </a:spcAft>
        <a:buClr>
          <a:srgbClr val="558ED5"/>
        </a:buClr>
        <a:buFont typeface="Arial" charset="0"/>
        <a:buChar char="•"/>
        <a:defRPr sz="2000" kern="1200">
          <a:solidFill>
            <a:srgbClr val="2E454E"/>
          </a:solidFill>
          <a:latin typeface="Arial"/>
          <a:ea typeface="ＭＳ Ｐゴシック"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bwjenkins.ncsa.illinois.edu/job/Lustre_Check_OST_BW/7218/display/redirect"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bwjenkins.ncsa.illinois.edu/job/Lustre_Check_OST_BW/ws/bw_active" TargetMode="External"/><Relationship Id="rId4" Type="http://schemas.openxmlformats.org/officeDocument/2006/relationships/hyperlink" Target="http://bwjenkins.ncsa.illinois.edu/job/Lustre_Check_OST_BW/w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bwjenkins.ncsa.illinois.ed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ctrTitle"/>
          </p:nvPr>
        </p:nvSpPr>
        <p:spPr>
          <a:xfrm>
            <a:off x="685800" y="2514600"/>
            <a:ext cx="7848600" cy="1066800"/>
          </a:xfrm>
        </p:spPr>
        <p:txBody>
          <a:bodyPr>
            <a:normAutofit/>
          </a:bodyPr>
          <a:lstStyle/>
          <a:p>
            <a:pPr algn="ctr" eaLnBrk="1" hangingPunct="1"/>
            <a:r>
              <a:rPr lang="en-US" dirty="0"/>
              <a:t>Application-Level Regression Testing Framework using Jenkins </a:t>
            </a:r>
            <a:endParaRPr lang="x-none" altLang="x-none" dirty="0">
              <a:latin typeface="Century Gothic" charset="0"/>
            </a:endParaRPr>
          </a:p>
        </p:txBody>
      </p:sp>
      <p:sp>
        <p:nvSpPr>
          <p:cNvPr id="15362" name="Subtitle 2"/>
          <p:cNvSpPr>
            <a:spLocks noGrp="1"/>
          </p:cNvSpPr>
          <p:nvPr>
            <p:ph type="subTitle" idx="1"/>
          </p:nvPr>
        </p:nvSpPr>
        <p:spPr>
          <a:xfrm>
            <a:off x="990600" y="3581400"/>
            <a:ext cx="7162800" cy="1524000"/>
          </a:xfrm>
        </p:spPr>
        <p:txBody>
          <a:bodyPr anchor="ctr">
            <a:normAutofit fontScale="55000" lnSpcReduction="20000"/>
          </a:bodyPr>
          <a:lstStyle/>
          <a:p>
            <a:pPr algn="ctr"/>
            <a:endParaRPr lang="en-US" sz="2800" b="1" dirty="0" smtClean="0">
              <a:solidFill>
                <a:schemeClr val="tx1"/>
              </a:solidFill>
            </a:endParaRPr>
          </a:p>
          <a:p>
            <a:pPr algn="ctr"/>
            <a:r>
              <a:rPr lang="en-US" sz="3600" b="1" dirty="0" smtClean="0">
                <a:solidFill>
                  <a:schemeClr val="tx1"/>
                </a:solidFill>
              </a:rPr>
              <a:t>Timothy A. Bouvet, NCSA, University of Illinois</a:t>
            </a:r>
          </a:p>
          <a:p>
            <a:pPr algn="ctr"/>
            <a:r>
              <a:rPr lang="en-US" sz="3600" b="1" dirty="0" smtClean="0">
                <a:solidFill>
                  <a:schemeClr val="tx1"/>
                </a:solidFill>
              </a:rPr>
              <a:t>Reuben D. Budiardja, ORNL, Oak Ridge, Tennessee</a:t>
            </a:r>
          </a:p>
          <a:p>
            <a:pPr algn="ctr"/>
            <a:r>
              <a:rPr lang="en-US" sz="3600" b="1" dirty="0" smtClean="0">
                <a:solidFill>
                  <a:schemeClr val="tx1"/>
                </a:solidFill>
              </a:rPr>
              <a:t>Galen W. Arnold, NCSA</a:t>
            </a:r>
            <a:r>
              <a:rPr lang="en-US" sz="3600" b="1" dirty="0">
                <a:solidFill>
                  <a:schemeClr val="tx1"/>
                </a:solidFill>
              </a:rPr>
              <a:t>, University of </a:t>
            </a:r>
            <a:r>
              <a:rPr lang="en-US" sz="3600" b="1" dirty="0" smtClean="0">
                <a:solidFill>
                  <a:schemeClr val="tx1"/>
                </a:solidFill>
              </a:rPr>
              <a:t>Illinois</a:t>
            </a:r>
          </a:p>
          <a:p>
            <a:pPr algn="ctr"/>
            <a:r>
              <a:rPr lang="en-US" sz="3600" b="1" dirty="0" smtClean="0">
                <a:solidFill>
                  <a:schemeClr val="tx1"/>
                </a:solidFill>
              </a:rPr>
              <a:t>Gregory H. Bauer, </a:t>
            </a:r>
            <a:r>
              <a:rPr lang="en-US" sz="3600" b="1" dirty="0">
                <a:solidFill>
                  <a:schemeClr val="tx1"/>
                </a:solidFill>
              </a:rPr>
              <a:t>NCSA, University of </a:t>
            </a:r>
            <a:r>
              <a:rPr lang="en-US" sz="3600" b="1" dirty="0" smtClean="0">
                <a:solidFill>
                  <a:schemeClr val="tx1"/>
                </a:solidFill>
              </a:rPr>
              <a:t>Illinois</a:t>
            </a:r>
          </a:p>
          <a:p>
            <a:pPr algn="ctr"/>
            <a:endParaRPr lang="en-US" sz="3600" b="1" dirty="0">
              <a:solidFill>
                <a:srgbClr val="3366FF"/>
              </a:solidFill>
            </a:endParaRPr>
          </a:p>
        </p:txBody>
      </p:sp>
      <p:sp>
        <p:nvSpPr>
          <p:cNvPr id="15363"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sz="2400">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sz="2400">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sz="2400">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4A5354CB-FAE6-A64E-AC61-05FBF20466D1}" type="datetime4">
              <a:rPr lang="en-US" altLang="x-none" sz="1600">
                <a:solidFill>
                  <a:schemeClr val="bg1"/>
                </a:solidFill>
              </a:rPr>
              <a:pPr eaLnBrk="1" hangingPunct="1"/>
              <a:t>May 11, 2017</a:t>
            </a:fld>
            <a:endParaRPr lang="en-US" altLang="x-none" sz="1600"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8489244" y="6477000"/>
            <a:ext cx="502356" cy="327398"/>
          </a:xfrm>
        </p:spPr>
        <p:txBody>
          <a:bodyPr/>
          <a:lstStyle/>
          <a:p>
            <a:fld id="{CD6A4AFE-FD60-8341-B85C-76395C915D08}" type="slidenum">
              <a:rPr lang="en-US" altLang="x-none" smtClean="0"/>
              <a:pPr/>
              <a:t>10</a:t>
            </a:fld>
            <a:endParaRPr lang="en-US" altLang="x-none" dirty="0"/>
          </a:p>
        </p:txBody>
      </p:sp>
      <p:sp>
        <p:nvSpPr>
          <p:cNvPr id="3" name="Footer Placeholder 2"/>
          <p:cNvSpPr>
            <a:spLocks noGrp="1"/>
          </p:cNvSpPr>
          <p:nvPr>
            <p:ph type="ftr" sz="quarter" idx="11"/>
          </p:nvPr>
        </p:nvSpPr>
        <p:spPr>
          <a:xfrm>
            <a:off x="3962400" y="6499598"/>
            <a:ext cx="4585218" cy="304800"/>
          </a:xfrm>
        </p:spPr>
        <p:txBody>
          <a:bodyPr/>
          <a:lstStyle/>
          <a:p>
            <a:pPr>
              <a:defRPr/>
            </a:pPr>
            <a:r>
              <a:rPr lang="en-US" dirty="0" smtClean="0"/>
              <a:t>Application-Level Regression Testing Framework using Jenkins</a:t>
            </a:r>
          </a:p>
        </p:txBody>
      </p:sp>
      <p:sp>
        <p:nvSpPr>
          <p:cNvPr id="6" name="Rectangle 5"/>
          <p:cNvSpPr/>
          <p:nvPr/>
        </p:nvSpPr>
        <p:spPr>
          <a:xfrm>
            <a:off x="2373232" y="1681978"/>
            <a:ext cx="4876800" cy="4114800"/>
          </a:xfrm>
          <a:prstGeom prst="rect">
            <a:avLst/>
          </a:prstGeom>
          <a:gradFill>
            <a:gsLst>
              <a:gs pos="0">
                <a:schemeClr val="accent1">
                  <a:tint val="100000"/>
                  <a:shade val="100000"/>
                  <a:satMod val="130000"/>
                  <a:lumMod val="52000"/>
                  <a:lumOff val="4800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extBox 15"/>
          <p:cNvSpPr txBox="1"/>
          <p:nvPr/>
        </p:nvSpPr>
        <p:spPr>
          <a:xfrm>
            <a:off x="636740" y="1689985"/>
            <a:ext cx="1442458" cy="461665"/>
          </a:xfrm>
          <a:prstGeom prst="rect">
            <a:avLst/>
          </a:prstGeom>
          <a:noFill/>
        </p:spPr>
        <p:txBody>
          <a:bodyPr wrap="square" rtlCol="0">
            <a:spAutoFit/>
          </a:bodyPr>
          <a:lstStyle/>
          <a:p>
            <a:r>
              <a:rPr lang="en-US" dirty="0" smtClean="0"/>
              <a:t> Port 443</a:t>
            </a:r>
            <a:endParaRPr lang="en-US" dirty="0"/>
          </a:p>
        </p:txBody>
      </p:sp>
      <p:sp>
        <p:nvSpPr>
          <p:cNvPr id="17" name="TextBox 16"/>
          <p:cNvSpPr txBox="1"/>
          <p:nvPr/>
        </p:nvSpPr>
        <p:spPr>
          <a:xfrm>
            <a:off x="698587" y="4763391"/>
            <a:ext cx="1409700" cy="461665"/>
          </a:xfrm>
          <a:prstGeom prst="rect">
            <a:avLst/>
          </a:prstGeom>
          <a:noFill/>
        </p:spPr>
        <p:txBody>
          <a:bodyPr wrap="square" rtlCol="0">
            <a:spAutoFit/>
          </a:bodyPr>
          <a:lstStyle/>
          <a:p>
            <a:r>
              <a:rPr lang="en-US" smtClean="0"/>
              <a:t> </a:t>
            </a:r>
            <a:r>
              <a:rPr lang="en-US" dirty="0" smtClean="0"/>
              <a:t>Port 80</a:t>
            </a:r>
            <a:endParaRPr lang="en-US" dirty="0"/>
          </a:p>
        </p:txBody>
      </p:sp>
      <p:sp>
        <p:nvSpPr>
          <p:cNvPr id="20" name="TextBox 19"/>
          <p:cNvSpPr txBox="1"/>
          <p:nvPr/>
        </p:nvSpPr>
        <p:spPr>
          <a:xfrm rot="16200000">
            <a:off x="473785" y="3292731"/>
            <a:ext cx="4567172" cy="646331"/>
          </a:xfrm>
          <a:prstGeom prst="rect">
            <a:avLst/>
          </a:prstGeom>
          <a:noFill/>
        </p:spPr>
        <p:txBody>
          <a:bodyPr wrap="square" rtlCol="0">
            <a:spAutoFit/>
          </a:bodyPr>
          <a:lstStyle/>
          <a:p>
            <a:r>
              <a:rPr lang="en-US" dirty="0" smtClean="0"/>
              <a:t>            </a:t>
            </a:r>
            <a:r>
              <a:rPr lang="en-US" sz="3600" dirty="0" smtClean="0"/>
              <a:t>IPTABLES</a:t>
            </a:r>
            <a:endParaRPr lang="en-US" sz="3600" dirty="0"/>
          </a:p>
        </p:txBody>
      </p:sp>
      <p:sp>
        <p:nvSpPr>
          <p:cNvPr id="21" name="TextBox 20"/>
          <p:cNvSpPr txBox="1"/>
          <p:nvPr/>
        </p:nvSpPr>
        <p:spPr>
          <a:xfrm>
            <a:off x="2362200" y="5873164"/>
            <a:ext cx="4876800" cy="461665"/>
          </a:xfrm>
          <a:prstGeom prst="rect">
            <a:avLst/>
          </a:prstGeom>
          <a:noFill/>
        </p:spPr>
        <p:txBody>
          <a:bodyPr wrap="square" rtlCol="0">
            <a:spAutoFit/>
          </a:bodyPr>
          <a:lstStyle/>
          <a:p>
            <a:r>
              <a:rPr lang="en-US" dirty="0" smtClean="0"/>
              <a:t>    BWJENKINS MASTER NODE </a:t>
            </a:r>
            <a:endParaRPr lang="en-US" dirty="0"/>
          </a:p>
        </p:txBody>
      </p:sp>
      <p:sp>
        <p:nvSpPr>
          <p:cNvPr id="22" name="TextBox 21"/>
          <p:cNvSpPr txBox="1"/>
          <p:nvPr/>
        </p:nvSpPr>
        <p:spPr>
          <a:xfrm>
            <a:off x="4724155" y="3179468"/>
            <a:ext cx="2759333" cy="1200329"/>
          </a:xfrm>
          <a:prstGeom prst="rect">
            <a:avLst/>
          </a:prstGeom>
          <a:noFill/>
        </p:spPr>
        <p:txBody>
          <a:bodyPr wrap="square" rtlCol="0">
            <a:spAutoFit/>
          </a:bodyPr>
          <a:lstStyle/>
          <a:p>
            <a:r>
              <a:rPr lang="en-US" dirty="0" smtClean="0"/>
              <a:t>    JENKINS WS </a:t>
            </a:r>
            <a:br>
              <a:rPr lang="en-US" dirty="0" smtClean="0"/>
            </a:br>
            <a:r>
              <a:rPr lang="en-US" dirty="0" smtClean="0"/>
              <a:t>    LOCALHOST </a:t>
            </a:r>
          </a:p>
          <a:p>
            <a:r>
              <a:rPr lang="en-US" dirty="0" smtClean="0"/>
              <a:t>        Port 8080</a:t>
            </a:r>
            <a:endParaRPr lang="en-US" dirty="0"/>
          </a:p>
        </p:txBody>
      </p:sp>
      <p:sp>
        <p:nvSpPr>
          <p:cNvPr id="53" name="TextBox 52"/>
          <p:cNvSpPr txBox="1"/>
          <p:nvPr/>
        </p:nvSpPr>
        <p:spPr>
          <a:xfrm>
            <a:off x="3435544" y="5400897"/>
            <a:ext cx="1245897" cy="461665"/>
          </a:xfrm>
          <a:prstGeom prst="rect">
            <a:avLst/>
          </a:prstGeom>
          <a:noFill/>
        </p:spPr>
        <p:txBody>
          <a:bodyPr wrap="square" rtlCol="0">
            <a:spAutoFit/>
          </a:bodyPr>
          <a:lstStyle/>
          <a:p>
            <a:r>
              <a:rPr lang="en-US" dirty="0" smtClean="0"/>
              <a:t>Apache</a:t>
            </a:r>
            <a:endParaRPr lang="en-US" dirty="0"/>
          </a:p>
        </p:txBody>
      </p:sp>
      <p:cxnSp>
        <p:nvCxnSpPr>
          <p:cNvPr id="55" name="Straight Connector 54"/>
          <p:cNvCxnSpPr/>
          <p:nvPr/>
        </p:nvCxnSpPr>
        <p:spPr>
          <a:xfrm>
            <a:off x="2368147" y="1694674"/>
            <a:ext cx="20599" cy="411480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flipH="1">
            <a:off x="3125995" y="1687279"/>
            <a:ext cx="29227" cy="411480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66" name="Frame 65"/>
          <p:cNvSpPr/>
          <p:nvPr/>
        </p:nvSpPr>
        <p:spPr>
          <a:xfrm>
            <a:off x="3323605" y="1954273"/>
            <a:ext cx="1519067" cy="3532127"/>
          </a:xfrm>
          <a:prstGeom prst="frame">
            <a:avLst/>
          </a:prstGeom>
          <a:noFill/>
          <a:ln>
            <a:solidFill>
              <a:schemeClr val="bg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67" name="TextBox 66"/>
          <p:cNvSpPr txBox="1"/>
          <p:nvPr/>
        </p:nvSpPr>
        <p:spPr>
          <a:xfrm>
            <a:off x="3459409" y="2206300"/>
            <a:ext cx="1245854" cy="1569660"/>
          </a:xfrm>
          <a:prstGeom prst="rect">
            <a:avLst/>
          </a:prstGeom>
          <a:noFill/>
        </p:spPr>
        <p:txBody>
          <a:bodyPr wrap="none" rtlCol="0">
            <a:spAutoFit/>
          </a:bodyPr>
          <a:lstStyle/>
          <a:p>
            <a:r>
              <a:rPr lang="en-US" dirty="0" smtClean="0"/>
              <a:t>   443</a:t>
            </a:r>
          </a:p>
          <a:p>
            <a:r>
              <a:rPr lang="en-US" dirty="0" smtClean="0"/>
              <a:t>   SSL</a:t>
            </a:r>
          </a:p>
          <a:p>
            <a:r>
              <a:rPr lang="en-US" dirty="0" smtClean="0"/>
              <a:t>Decrypt</a:t>
            </a:r>
          </a:p>
          <a:p>
            <a:r>
              <a:rPr lang="en-US" dirty="0" smtClean="0"/>
              <a:t>Encrypt</a:t>
            </a:r>
            <a:endParaRPr lang="en-US" dirty="0"/>
          </a:p>
        </p:txBody>
      </p:sp>
      <p:sp>
        <p:nvSpPr>
          <p:cNvPr id="68" name="TextBox 67"/>
          <p:cNvSpPr txBox="1"/>
          <p:nvPr/>
        </p:nvSpPr>
        <p:spPr>
          <a:xfrm>
            <a:off x="3792234" y="4798367"/>
            <a:ext cx="532518" cy="461665"/>
          </a:xfrm>
          <a:prstGeom prst="rect">
            <a:avLst/>
          </a:prstGeom>
          <a:noFill/>
        </p:spPr>
        <p:txBody>
          <a:bodyPr wrap="square" rtlCol="0">
            <a:spAutoFit/>
          </a:bodyPr>
          <a:lstStyle/>
          <a:p>
            <a:r>
              <a:rPr lang="en-US" dirty="0" smtClean="0"/>
              <a:t>80</a:t>
            </a:r>
            <a:endParaRPr lang="en-US" dirty="0"/>
          </a:p>
        </p:txBody>
      </p:sp>
      <p:sp>
        <p:nvSpPr>
          <p:cNvPr id="74" name="TextBox 73"/>
          <p:cNvSpPr txBox="1"/>
          <p:nvPr/>
        </p:nvSpPr>
        <p:spPr>
          <a:xfrm>
            <a:off x="3459367" y="1870698"/>
            <a:ext cx="1493403" cy="369332"/>
          </a:xfrm>
          <a:prstGeom prst="rect">
            <a:avLst/>
          </a:prstGeom>
          <a:noFill/>
        </p:spPr>
        <p:txBody>
          <a:bodyPr wrap="square" rtlCol="0">
            <a:spAutoFit/>
          </a:bodyPr>
          <a:lstStyle/>
          <a:p>
            <a:r>
              <a:rPr lang="en-US" sz="1800" dirty="0" smtClean="0"/>
              <a:t> PWAUTH</a:t>
            </a:r>
            <a:endParaRPr lang="en-US" sz="1800" dirty="0"/>
          </a:p>
        </p:txBody>
      </p:sp>
      <p:sp>
        <p:nvSpPr>
          <p:cNvPr id="75" name="TextBox 74"/>
          <p:cNvSpPr txBox="1"/>
          <p:nvPr/>
        </p:nvSpPr>
        <p:spPr>
          <a:xfrm>
            <a:off x="3652961" y="932166"/>
            <a:ext cx="858749" cy="461665"/>
          </a:xfrm>
          <a:prstGeom prst="rect">
            <a:avLst/>
          </a:prstGeom>
          <a:noFill/>
        </p:spPr>
        <p:txBody>
          <a:bodyPr wrap="square" rtlCol="0">
            <a:spAutoFit/>
          </a:bodyPr>
          <a:lstStyle/>
          <a:p>
            <a:r>
              <a:rPr lang="en-US" dirty="0" smtClean="0"/>
              <a:t>OTP</a:t>
            </a:r>
            <a:endParaRPr lang="en-US" dirty="0"/>
          </a:p>
        </p:txBody>
      </p:sp>
      <p:cxnSp>
        <p:nvCxnSpPr>
          <p:cNvPr id="80" name="Straight Arrow Connector 79"/>
          <p:cNvCxnSpPr/>
          <p:nvPr/>
        </p:nvCxnSpPr>
        <p:spPr>
          <a:xfrm>
            <a:off x="4082336" y="1326809"/>
            <a:ext cx="1864" cy="627464"/>
          </a:xfrm>
          <a:prstGeom prst="straightConnector1">
            <a:avLst/>
          </a:prstGeom>
          <a:ln w="79375">
            <a:solidFill>
              <a:schemeClr val="accent6">
                <a:lumMod val="75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a:xfrm>
            <a:off x="446022" y="5260032"/>
            <a:ext cx="2856106" cy="0"/>
          </a:xfrm>
          <a:prstGeom prst="straightConnector1">
            <a:avLst/>
          </a:prstGeom>
          <a:ln w="79375">
            <a:solidFill>
              <a:srgbClr val="00B050"/>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4" name="Straight Arrow Connector 93"/>
          <p:cNvCxnSpPr/>
          <p:nvPr/>
        </p:nvCxnSpPr>
        <p:spPr>
          <a:xfrm flipV="1">
            <a:off x="457200" y="2134804"/>
            <a:ext cx="2090365" cy="16846"/>
          </a:xfrm>
          <a:prstGeom prst="straightConnector1">
            <a:avLst/>
          </a:prstGeom>
          <a:ln w="79375">
            <a:solidFill>
              <a:srgbClr val="00B05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07" name="Left-Up Arrow 106"/>
          <p:cNvSpPr/>
          <p:nvPr/>
        </p:nvSpPr>
        <p:spPr>
          <a:xfrm>
            <a:off x="4932918" y="4337232"/>
            <a:ext cx="1280350" cy="974235"/>
          </a:xfrm>
          <a:prstGeom prst="leftUpArrow">
            <a:avLst>
              <a:gd name="adj1" fmla="val 13395"/>
              <a:gd name="adj2" fmla="val 25000"/>
              <a:gd name="adj3" fmla="val 25000"/>
            </a:avLst>
          </a:prstGeom>
          <a:solidFill>
            <a:srgbClr val="00B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9" name="Left-Up Arrow 108"/>
          <p:cNvSpPr/>
          <p:nvPr/>
        </p:nvSpPr>
        <p:spPr>
          <a:xfrm rot="16200000">
            <a:off x="5099790" y="2115206"/>
            <a:ext cx="946610" cy="1280350"/>
          </a:xfrm>
          <a:prstGeom prst="leftUpArrow">
            <a:avLst>
              <a:gd name="adj1" fmla="val 13395"/>
              <a:gd name="adj2" fmla="val 25000"/>
              <a:gd name="adj3" fmla="val 27484"/>
            </a:avLst>
          </a:prstGeom>
          <a:solidFill>
            <a:srgbClr val="00B05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1" name="Straight Connector 110"/>
          <p:cNvCxnSpPr/>
          <p:nvPr/>
        </p:nvCxnSpPr>
        <p:spPr>
          <a:xfrm>
            <a:off x="2362200" y="1694674"/>
            <a:ext cx="793022"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flipV="1">
            <a:off x="2388746" y="5802079"/>
            <a:ext cx="737249" cy="7395"/>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117" name="TextBox 116"/>
          <p:cNvSpPr txBox="1"/>
          <p:nvPr/>
        </p:nvSpPr>
        <p:spPr>
          <a:xfrm>
            <a:off x="758687" y="2223369"/>
            <a:ext cx="1568058" cy="461665"/>
          </a:xfrm>
          <a:prstGeom prst="rect">
            <a:avLst/>
          </a:prstGeom>
          <a:noFill/>
        </p:spPr>
        <p:txBody>
          <a:bodyPr wrap="none" rtlCol="0">
            <a:spAutoFit/>
          </a:bodyPr>
          <a:lstStyle/>
          <a:p>
            <a:r>
              <a:rPr lang="en-US" dirty="0" smtClean="0"/>
              <a:t>SSL, OTP</a:t>
            </a:r>
            <a:endParaRPr lang="en-US" dirty="0"/>
          </a:p>
        </p:txBody>
      </p:sp>
      <p:sp>
        <p:nvSpPr>
          <p:cNvPr id="4" name="TextBox 3"/>
          <p:cNvSpPr txBox="1"/>
          <p:nvPr/>
        </p:nvSpPr>
        <p:spPr>
          <a:xfrm>
            <a:off x="644234" y="5265270"/>
            <a:ext cx="1679728" cy="400110"/>
          </a:xfrm>
          <a:prstGeom prst="rect">
            <a:avLst/>
          </a:prstGeom>
          <a:noFill/>
        </p:spPr>
        <p:txBody>
          <a:bodyPr wrap="square" rtlCol="0">
            <a:spAutoFit/>
          </a:bodyPr>
          <a:lstStyle/>
          <a:p>
            <a:r>
              <a:rPr lang="en-US" sz="2000" dirty="0" smtClean="0"/>
              <a:t>Anonymous</a:t>
            </a:r>
            <a:endParaRPr lang="en-US" sz="2000" dirty="0"/>
          </a:p>
        </p:txBody>
      </p:sp>
      <p:sp>
        <p:nvSpPr>
          <p:cNvPr id="5" name="TextBox 4"/>
          <p:cNvSpPr txBox="1"/>
          <p:nvPr/>
        </p:nvSpPr>
        <p:spPr>
          <a:xfrm>
            <a:off x="448579" y="5541283"/>
            <a:ext cx="1861600" cy="400110"/>
          </a:xfrm>
          <a:prstGeom prst="rect">
            <a:avLst/>
          </a:prstGeom>
          <a:noFill/>
        </p:spPr>
        <p:txBody>
          <a:bodyPr wrap="none" rtlCol="0">
            <a:spAutoFit/>
          </a:bodyPr>
          <a:lstStyle/>
          <a:p>
            <a:r>
              <a:rPr lang="en-US" sz="2000" dirty="0" smtClean="0"/>
              <a:t>GET Requests</a:t>
            </a:r>
            <a:endParaRPr lang="en-US" sz="2000" dirty="0"/>
          </a:p>
        </p:txBody>
      </p:sp>
      <p:sp>
        <p:nvSpPr>
          <p:cNvPr id="29" name="TextBox 28"/>
          <p:cNvSpPr txBox="1"/>
          <p:nvPr/>
        </p:nvSpPr>
        <p:spPr>
          <a:xfrm>
            <a:off x="6261618" y="909535"/>
            <a:ext cx="988414" cy="461665"/>
          </a:xfrm>
          <a:prstGeom prst="rect">
            <a:avLst/>
          </a:prstGeom>
          <a:noFill/>
        </p:spPr>
        <p:txBody>
          <a:bodyPr wrap="square" rtlCol="0">
            <a:spAutoFit/>
          </a:bodyPr>
          <a:lstStyle/>
          <a:p>
            <a:r>
              <a:rPr lang="en-US" dirty="0" smtClean="0"/>
              <a:t>LDAP</a:t>
            </a:r>
            <a:endParaRPr lang="en-US" dirty="0"/>
          </a:p>
        </p:txBody>
      </p:sp>
      <p:sp>
        <p:nvSpPr>
          <p:cNvPr id="32" name="TextBox 31"/>
          <p:cNvSpPr txBox="1"/>
          <p:nvPr/>
        </p:nvSpPr>
        <p:spPr>
          <a:xfrm>
            <a:off x="-5588" y="5844360"/>
            <a:ext cx="2796717" cy="338554"/>
          </a:xfrm>
          <a:prstGeom prst="rect">
            <a:avLst/>
          </a:prstGeom>
          <a:noFill/>
        </p:spPr>
        <p:txBody>
          <a:bodyPr wrap="square" rtlCol="0">
            <a:spAutoFit/>
          </a:bodyPr>
          <a:lstStyle/>
          <a:p>
            <a:r>
              <a:rPr lang="en-US" sz="1600" dirty="0" smtClean="0"/>
              <a:t>/</a:t>
            </a:r>
            <a:r>
              <a:rPr lang="en-US" sz="1600" dirty="0" err="1" smtClean="0"/>
              <a:t>etc</a:t>
            </a:r>
            <a:r>
              <a:rPr lang="en-US" sz="1600" dirty="0" smtClean="0"/>
              <a:t>/</a:t>
            </a:r>
            <a:r>
              <a:rPr lang="en-US" sz="1600" dirty="0" err="1" smtClean="0"/>
              <a:t>httpd</a:t>
            </a:r>
            <a:r>
              <a:rPr lang="en-US" sz="1600" dirty="0" smtClean="0"/>
              <a:t>/</a:t>
            </a:r>
            <a:r>
              <a:rPr lang="en-US" sz="1600" dirty="0" err="1" smtClean="0"/>
              <a:t>conf.d</a:t>
            </a:r>
            <a:r>
              <a:rPr lang="en-US" sz="1600" dirty="0" smtClean="0"/>
              <a:t>/</a:t>
            </a:r>
            <a:r>
              <a:rPr lang="en-US" sz="1600" dirty="0" err="1" smtClean="0"/>
              <a:t>vhosts.conf</a:t>
            </a:r>
            <a:endParaRPr lang="en-US" sz="1600" dirty="0"/>
          </a:p>
        </p:txBody>
      </p:sp>
      <p:sp>
        <p:nvSpPr>
          <p:cNvPr id="49" name="TextBox 48"/>
          <p:cNvSpPr txBox="1"/>
          <p:nvPr/>
        </p:nvSpPr>
        <p:spPr>
          <a:xfrm>
            <a:off x="88787" y="1387433"/>
            <a:ext cx="2409962" cy="338554"/>
          </a:xfrm>
          <a:prstGeom prst="rect">
            <a:avLst/>
          </a:prstGeom>
          <a:noFill/>
        </p:spPr>
        <p:txBody>
          <a:bodyPr wrap="square" rtlCol="0">
            <a:spAutoFit/>
          </a:bodyPr>
          <a:lstStyle/>
          <a:p>
            <a:r>
              <a:rPr lang="en-US" sz="1600" dirty="0" smtClean="0"/>
              <a:t>/</a:t>
            </a:r>
            <a:r>
              <a:rPr lang="en-US" sz="1600" dirty="0" err="1" smtClean="0"/>
              <a:t>etc</a:t>
            </a:r>
            <a:r>
              <a:rPr lang="en-US" sz="1600" dirty="0" smtClean="0"/>
              <a:t>/</a:t>
            </a:r>
            <a:r>
              <a:rPr lang="en-US" sz="1600" dirty="0" err="1" smtClean="0"/>
              <a:t>httpd</a:t>
            </a:r>
            <a:r>
              <a:rPr lang="en-US" sz="1600" dirty="0" smtClean="0"/>
              <a:t>/</a:t>
            </a:r>
            <a:r>
              <a:rPr lang="en-US" sz="1600" dirty="0" err="1" smtClean="0"/>
              <a:t>conf.d</a:t>
            </a:r>
            <a:r>
              <a:rPr lang="en-US" sz="1600" dirty="0" smtClean="0"/>
              <a:t>/</a:t>
            </a:r>
            <a:r>
              <a:rPr lang="en-US" sz="1600" dirty="0" err="1" smtClean="0"/>
              <a:t>ssl.conf</a:t>
            </a:r>
            <a:endParaRPr lang="en-US" sz="1600" dirty="0"/>
          </a:p>
        </p:txBody>
      </p:sp>
      <p:cxnSp>
        <p:nvCxnSpPr>
          <p:cNvPr id="33" name="Straight Arrow Connector 32"/>
          <p:cNvCxnSpPr/>
          <p:nvPr/>
        </p:nvCxnSpPr>
        <p:spPr>
          <a:xfrm>
            <a:off x="457200" y="3720336"/>
            <a:ext cx="2090365" cy="0"/>
          </a:xfrm>
          <a:prstGeom prst="straightConnector1">
            <a:avLst/>
          </a:prstGeom>
          <a:ln w="79375">
            <a:solidFill>
              <a:srgbClr val="00B050"/>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1" name="Rectangle 10"/>
          <p:cNvSpPr/>
          <p:nvPr/>
        </p:nvSpPr>
        <p:spPr>
          <a:xfrm>
            <a:off x="895944" y="3208253"/>
            <a:ext cx="987771" cy="461665"/>
          </a:xfrm>
          <a:prstGeom prst="rect">
            <a:avLst/>
          </a:prstGeom>
        </p:spPr>
        <p:txBody>
          <a:bodyPr wrap="none">
            <a:spAutoFit/>
          </a:bodyPr>
          <a:lstStyle/>
          <a:p>
            <a:r>
              <a:rPr lang="en-US" dirty="0" smtClean="0"/>
              <a:t>  SSH</a:t>
            </a:r>
            <a:endParaRPr lang="en-US" dirty="0"/>
          </a:p>
        </p:txBody>
      </p:sp>
      <p:sp>
        <p:nvSpPr>
          <p:cNvPr id="12" name="Rectangle 11"/>
          <p:cNvSpPr/>
          <p:nvPr/>
        </p:nvSpPr>
        <p:spPr>
          <a:xfrm>
            <a:off x="995622" y="3752285"/>
            <a:ext cx="895694" cy="461665"/>
          </a:xfrm>
          <a:prstGeom prst="rect">
            <a:avLst/>
          </a:prstGeom>
        </p:spPr>
        <p:txBody>
          <a:bodyPr wrap="none">
            <a:spAutoFit/>
          </a:bodyPr>
          <a:lstStyle/>
          <a:p>
            <a:r>
              <a:rPr lang="en-US" dirty="0" smtClean="0"/>
              <a:t>OTP </a:t>
            </a:r>
            <a:endParaRPr lang="en-US" dirty="0"/>
          </a:p>
        </p:txBody>
      </p:sp>
      <p:sp>
        <p:nvSpPr>
          <p:cNvPr id="13" name="TextBox 12"/>
          <p:cNvSpPr txBox="1"/>
          <p:nvPr/>
        </p:nvSpPr>
        <p:spPr>
          <a:xfrm>
            <a:off x="7356756" y="2517020"/>
            <a:ext cx="1707519" cy="461665"/>
          </a:xfrm>
          <a:prstGeom prst="rect">
            <a:avLst/>
          </a:prstGeom>
          <a:noFill/>
        </p:spPr>
        <p:txBody>
          <a:bodyPr wrap="square" rtlCol="0">
            <a:spAutoFit/>
          </a:bodyPr>
          <a:lstStyle/>
          <a:p>
            <a:r>
              <a:rPr lang="en-US" smtClean="0"/>
              <a:t>Centos VM</a:t>
            </a:r>
            <a:endParaRPr lang="en-US"/>
          </a:p>
        </p:txBody>
      </p:sp>
      <p:sp>
        <p:nvSpPr>
          <p:cNvPr id="9" name="TextBox 8"/>
          <p:cNvSpPr txBox="1"/>
          <p:nvPr/>
        </p:nvSpPr>
        <p:spPr>
          <a:xfrm>
            <a:off x="5558477" y="1965527"/>
            <a:ext cx="1130438" cy="338554"/>
          </a:xfrm>
          <a:prstGeom prst="rect">
            <a:avLst/>
          </a:prstGeom>
          <a:noFill/>
        </p:spPr>
        <p:txBody>
          <a:bodyPr wrap="none" rtlCol="0">
            <a:spAutoFit/>
          </a:bodyPr>
          <a:lstStyle/>
          <a:p>
            <a:r>
              <a:rPr lang="en-US" sz="1600" dirty="0" smtClean="0"/>
              <a:t>Username</a:t>
            </a:r>
            <a:endParaRPr lang="en-US" sz="1600" dirty="0"/>
          </a:p>
        </p:txBody>
      </p:sp>
      <p:cxnSp>
        <p:nvCxnSpPr>
          <p:cNvPr id="18" name="Straight Connector 17"/>
          <p:cNvCxnSpPr/>
          <p:nvPr/>
        </p:nvCxnSpPr>
        <p:spPr>
          <a:xfrm flipH="1">
            <a:off x="4952770" y="2072865"/>
            <a:ext cx="605708" cy="11760"/>
          </a:xfrm>
          <a:prstGeom prst="line">
            <a:avLst/>
          </a:prstGeom>
          <a:ln w="50800">
            <a:headEnd type="arrow"/>
          </a:ln>
        </p:spPr>
        <p:style>
          <a:lnRef idx="3">
            <a:schemeClr val="accent4"/>
          </a:lnRef>
          <a:fillRef idx="0">
            <a:schemeClr val="accent4"/>
          </a:fillRef>
          <a:effectRef idx="2">
            <a:schemeClr val="accent4"/>
          </a:effectRef>
          <a:fontRef idx="minor">
            <a:schemeClr val="tx1"/>
          </a:fontRef>
        </p:style>
      </p:cxnSp>
      <p:cxnSp>
        <p:nvCxnSpPr>
          <p:cNvPr id="56" name="Straight Connector 55"/>
          <p:cNvCxnSpPr/>
          <p:nvPr/>
        </p:nvCxnSpPr>
        <p:spPr>
          <a:xfrm flipV="1">
            <a:off x="6396592" y="2302870"/>
            <a:ext cx="0" cy="923872"/>
          </a:xfrm>
          <a:prstGeom prst="line">
            <a:avLst/>
          </a:prstGeom>
          <a:ln w="50800">
            <a:headEnd type="arrow"/>
          </a:ln>
        </p:spPr>
        <p:style>
          <a:lnRef idx="3">
            <a:schemeClr val="accent4"/>
          </a:lnRef>
          <a:fillRef idx="0">
            <a:schemeClr val="accent4"/>
          </a:fillRef>
          <a:effectRef idx="2">
            <a:schemeClr val="accent4"/>
          </a:effectRef>
          <a:fontRef idx="minor">
            <a:schemeClr val="tx1"/>
          </a:fontRef>
        </p:style>
      </p:cxnSp>
      <p:cxnSp>
        <p:nvCxnSpPr>
          <p:cNvPr id="50" name="Straight Arrow Connector 49"/>
          <p:cNvCxnSpPr/>
          <p:nvPr/>
        </p:nvCxnSpPr>
        <p:spPr>
          <a:xfrm flipV="1">
            <a:off x="6776954" y="1326809"/>
            <a:ext cx="0" cy="1899934"/>
          </a:xfrm>
          <a:prstGeom prst="straightConnector1">
            <a:avLst/>
          </a:prstGeom>
          <a:ln w="50800">
            <a:solidFill>
              <a:schemeClr val="accent4"/>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78" name="TextBox 77"/>
          <p:cNvSpPr txBox="1"/>
          <p:nvPr/>
        </p:nvSpPr>
        <p:spPr>
          <a:xfrm>
            <a:off x="5491235" y="1776848"/>
            <a:ext cx="1360856" cy="307777"/>
          </a:xfrm>
          <a:prstGeom prst="rect">
            <a:avLst/>
          </a:prstGeom>
          <a:noFill/>
        </p:spPr>
        <p:txBody>
          <a:bodyPr wrap="square" rtlCol="0">
            <a:spAutoFit/>
          </a:bodyPr>
          <a:lstStyle/>
          <a:p>
            <a:r>
              <a:rPr lang="en-US" sz="1400" dirty="0" smtClean="0"/>
              <a:t>HTTP Header</a:t>
            </a:r>
            <a:endParaRPr lang="en-US" sz="1400" dirty="0"/>
          </a:p>
        </p:txBody>
      </p:sp>
    </p:spTree>
    <p:extLst>
      <p:ext uri="{BB962C8B-B14F-4D97-AF65-F5344CB8AC3E}">
        <p14:creationId xmlns:p14="http://schemas.microsoft.com/office/powerpoint/2010/main" val="19290288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75458" y="1981200"/>
            <a:ext cx="7640684" cy="41910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11</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Jenkins Global Security</a:t>
            </a:r>
            <a:endParaRPr lang="en-US" dirty="0"/>
          </a:p>
        </p:txBody>
      </p:sp>
    </p:spTree>
    <p:extLst>
      <p:ext uri="{BB962C8B-B14F-4D97-AF65-F5344CB8AC3E}">
        <p14:creationId xmlns:p14="http://schemas.microsoft.com/office/powerpoint/2010/main" val="2394867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12</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81000" y="2819400"/>
            <a:ext cx="8382000" cy="762000"/>
          </a:xfrm>
        </p:spPr>
        <p:txBody>
          <a:bodyPr/>
          <a:lstStyle/>
          <a:p>
            <a:pPr algn="ctr"/>
            <a:r>
              <a:rPr lang="en-US" dirty="0" smtClean="0"/>
              <a:t>Application Test Structure</a:t>
            </a:r>
            <a:endParaRPr lang="en-US" dirty="0"/>
          </a:p>
        </p:txBody>
      </p:sp>
    </p:spTree>
    <p:extLst>
      <p:ext uri="{BB962C8B-B14F-4D97-AF65-F5344CB8AC3E}">
        <p14:creationId xmlns:p14="http://schemas.microsoft.com/office/powerpoint/2010/main" val="599390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z="2400" dirty="0" smtClean="0"/>
              <a:t>Name and description - what is tested, frequency, resources</a:t>
            </a:r>
          </a:p>
          <a:p>
            <a:r>
              <a:rPr lang="en-US" sz="2400" dirty="0" smtClean="0"/>
              <a:t>Limit number of “builds” kept - conserve server storage</a:t>
            </a:r>
          </a:p>
          <a:p>
            <a:r>
              <a:rPr lang="en-US" sz="2400" dirty="0" smtClean="0"/>
              <a:t>Source code management - subversion or </a:t>
            </a:r>
            <a:r>
              <a:rPr lang="en-US" sz="2400" dirty="0" err="1" smtClean="0"/>
              <a:t>git</a:t>
            </a:r>
            <a:endParaRPr lang="en-US" sz="2400" dirty="0" smtClean="0"/>
          </a:p>
          <a:p>
            <a:r>
              <a:rPr lang="en-US" sz="2400" dirty="0" smtClean="0"/>
              <a:t>Build trigger - manual or automated schedule</a:t>
            </a:r>
          </a:p>
          <a:p>
            <a:r>
              <a:rPr lang="en-US" sz="2400" dirty="0" smtClean="0"/>
              <a:t>Build commands – shell commands to execute test</a:t>
            </a:r>
          </a:p>
          <a:p>
            <a:r>
              <a:rPr lang="en-US" sz="2400" dirty="0" smtClean="0"/>
              <a:t>Post-build Actions – generate plots, notifications on failure</a:t>
            </a:r>
          </a:p>
          <a:p>
            <a:pPr marL="0" indent="0">
              <a:buNone/>
            </a:pPr>
            <a:r>
              <a:rPr lang="en-US" sz="2400" i="1" dirty="0" smtClean="0"/>
              <a:t>Project can be easily copied from an existing one</a:t>
            </a:r>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13</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An Application Test: Jenkins Project</a:t>
            </a:r>
            <a:endParaRPr lang="en-US" dirty="0"/>
          </a:p>
        </p:txBody>
      </p:sp>
    </p:spTree>
    <p:extLst>
      <p:ext uri="{BB962C8B-B14F-4D97-AF65-F5344CB8AC3E}">
        <p14:creationId xmlns:p14="http://schemas.microsoft.com/office/powerpoint/2010/main" val="1033365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animEffect transition="in" filter="fade">
                                      <p:cBhvr>
                                        <p:cTn id="7" dur="500"/>
                                        <p:tgtEl>
                                          <p:spTgt spid="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14</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609600"/>
            <a:ext cx="8382000" cy="1143000"/>
          </a:xfrm>
        </p:spPr>
        <p:txBody>
          <a:bodyPr/>
          <a:lstStyle/>
          <a:p>
            <a:r>
              <a:rPr lang="en-US" dirty="0" smtClean="0"/>
              <a:t> Admin </a:t>
            </a:r>
            <a:r>
              <a:rPr lang="en-US" dirty="0" err="1" smtClean="0"/>
              <a:t>Gui</a:t>
            </a:r>
            <a:r>
              <a:rPr lang="en-US" dirty="0" smtClean="0"/>
              <a:t> Home Page</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81100" y="1447800"/>
            <a:ext cx="6629400" cy="4733379"/>
          </a:xfrm>
        </p:spPr>
      </p:pic>
    </p:spTree>
    <p:extLst>
      <p:ext uri="{BB962C8B-B14F-4D97-AF65-F5344CB8AC3E}">
        <p14:creationId xmlns:p14="http://schemas.microsoft.com/office/powerpoint/2010/main" val="5485793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4800" y="1905000"/>
            <a:ext cx="8382000" cy="4162005"/>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15</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Project View</a:t>
            </a:r>
            <a:endParaRPr lang="en-US" dirty="0"/>
          </a:p>
        </p:txBody>
      </p:sp>
    </p:spTree>
    <p:extLst>
      <p:ext uri="{BB962C8B-B14F-4D97-AF65-F5344CB8AC3E}">
        <p14:creationId xmlns:p14="http://schemas.microsoft.com/office/powerpoint/2010/main" val="14662298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40183" y="1752600"/>
            <a:ext cx="7111234" cy="41910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16</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Example Console Log</a:t>
            </a:r>
            <a:endParaRPr lang="en-US" dirty="0"/>
          </a:p>
        </p:txBody>
      </p:sp>
    </p:spTree>
    <p:extLst>
      <p:ext uri="{BB962C8B-B14F-4D97-AF65-F5344CB8AC3E}">
        <p14:creationId xmlns:p14="http://schemas.microsoft.com/office/powerpoint/2010/main" val="18329751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17</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98652" y="990600"/>
            <a:ext cx="7338948" cy="5181600"/>
          </a:xfrm>
        </p:spPr>
      </p:pic>
      <p:sp>
        <p:nvSpPr>
          <p:cNvPr id="5" name="Title 4"/>
          <p:cNvSpPr>
            <a:spLocks noGrp="1"/>
          </p:cNvSpPr>
          <p:nvPr>
            <p:ph type="title"/>
          </p:nvPr>
        </p:nvSpPr>
        <p:spPr>
          <a:xfrm>
            <a:off x="6248400" y="3200400"/>
            <a:ext cx="2057400" cy="762000"/>
          </a:xfrm>
        </p:spPr>
        <p:txBody>
          <a:bodyPr/>
          <a:lstStyle/>
          <a:p>
            <a:r>
              <a:rPr lang="en-US" dirty="0" smtClean="0"/>
              <a:t>Test Script</a:t>
            </a:r>
            <a:endParaRPr lang="en-US" dirty="0"/>
          </a:p>
        </p:txBody>
      </p:sp>
    </p:spTree>
    <p:extLst>
      <p:ext uri="{BB962C8B-B14F-4D97-AF65-F5344CB8AC3E}">
        <p14:creationId xmlns:p14="http://schemas.microsoft.com/office/powerpoint/2010/main" val="5212207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18</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81000" y="2819400"/>
            <a:ext cx="8382000" cy="762000"/>
          </a:xfrm>
        </p:spPr>
        <p:txBody>
          <a:bodyPr/>
          <a:lstStyle/>
          <a:p>
            <a:pPr algn="ctr"/>
            <a:r>
              <a:rPr lang="en-US" dirty="0" smtClean="0"/>
              <a:t>Use Cases</a:t>
            </a:r>
            <a:endParaRPr lang="en-US" dirty="0"/>
          </a:p>
        </p:txBody>
      </p:sp>
    </p:spTree>
    <p:extLst>
      <p:ext uri="{BB962C8B-B14F-4D97-AF65-F5344CB8AC3E}">
        <p14:creationId xmlns:p14="http://schemas.microsoft.com/office/powerpoint/2010/main" val="148154085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0" indent="0">
              <a:buNone/>
            </a:pPr>
            <a:r>
              <a:rPr lang="en-US" sz="1400" dirty="0"/>
              <a:t>See &lt;</a:t>
            </a:r>
            <a:r>
              <a:rPr lang="en-US" sz="1400" dirty="0">
                <a:hlinkClick r:id="rId3"/>
              </a:rPr>
              <a:t>http://bwjenkins.ncsa.illinois.edu/job/Lustre_Check_OST_BW/7218/display/redirect</a:t>
            </a:r>
            <a:r>
              <a:rPr lang="en-US" sz="1400" dirty="0" smtClean="0"/>
              <a:t>&gt;</a:t>
            </a:r>
            <a:endParaRPr lang="en-US" sz="1400" dirty="0"/>
          </a:p>
          <a:p>
            <a:pPr marL="0" indent="0">
              <a:buNone/>
            </a:pPr>
            <a:r>
              <a:rPr lang="en-US" sz="1400" dirty="0"/>
              <a:t>------------------------------------------</a:t>
            </a:r>
          </a:p>
          <a:p>
            <a:pPr marL="0" indent="0">
              <a:buNone/>
            </a:pPr>
            <a:r>
              <a:rPr lang="en-US" sz="1400" dirty="0"/>
              <a:t>Started by timer</a:t>
            </a:r>
          </a:p>
          <a:p>
            <a:pPr marL="0" indent="0">
              <a:buNone/>
            </a:pPr>
            <a:r>
              <a:rPr lang="en-US" sz="1400" dirty="0"/>
              <a:t>Building on master in workspace &lt;</a:t>
            </a:r>
            <a:r>
              <a:rPr lang="en-US" sz="1400" dirty="0">
                <a:hlinkClick r:id="rId4"/>
              </a:rPr>
              <a:t>http://bwjenkins.ncsa.illinois.edu/job/Lustre_Check_OST_BW/ws/</a:t>
            </a:r>
            <a:r>
              <a:rPr lang="en-US" sz="1400" dirty="0"/>
              <a:t>&gt;</a:t>
            </a:r>
          </a:p>
          <a:p>
            <a:pPr marL="0" indent="0">
              <a:buNone/>
            </a:pPr>
            <a:r>
              <a:rPr lang="en-US" sz="1400" dirty="0"/>
              <a:t>executing script:</a:t>
            </a:r>
          </a:p>
          <a:p>
            <a:pPr marL="0" indent="0">
              <a:buNone/>
            </a:pPr>
            <a:r>
              <a:rPr lang="en-US" sz="1400" dirty="0"/>
              <a:t>SW_WORKDIR="/scratch/system/</a:t>
            </a:r>
            <a:r>
              <a:rPr lang="en-US" sz="1400" dirty="0" err="1"/>
              <a:t>bwjenkins</a:t>
            </a:r>
            <a:r>
              <a:rPr lang="en-US" sz="1400" dirty="0"/>
              <a:t>/</a:t>
            </a:r>
            <a:r>
              <a:rPr lang="en-US" sz="1400" dirty="0" err="1"/>
              <a:t>sw_workdir</a:t>
            </a:r>
            <a:r>
              <a:rPr lang="en-US" sz="1400" dirty="0"/>
              <a:t>"</a:t>
            </a:r>
          </a:p>
          <a:p>
            <a:pPr marL="0" indent="0">
              <a:buNone/>
            </a:pPr>
            <a:r>
              <a:rPr lang="en-US" sz="1400" dirty="0"/>
              <a:t>JOB_NAME="</a:t>
            </a:r>
            <a:r>
              <a:rPr lang="en-US" sz="1400" dirty="0" err="1"/>
              <a:t>Lustre_Check_OST_BW</a:t>
            </a:r>
            <a:r>
              <a:rPr lang="en-US" sz="1400" dirty="0"/>
              <a:t>"</a:t>
            </a:r>
          </a:p>
          <a:p>
            <a:pPr marL="0" indent="0">
              <a:buNone/>
            </a:pPr>
            <a:r>
              <a:rPr lang="en-US" sz="1400" dirty="0"/>
              <a:t/>
            </a:r>
            <a:br>
              <a:rPr lang="en-US" sz="1400" dirty="0"/>
            </a:br>
            <a:r>
              <a:rPr lang="en-US" sz="2400" dirty="0" smtClean="0">
                <a:solidFill>
                  <a:srgbClr val="FF0000"/>
                </a:solidFill>
              </a:rPr>
              <a:t>snx11003-OST010c-osc-ffff885fc0cd3c00</a:t>
            </a:r>
            <a:r>
              <a:rPr lang="en-US" sz="2400" dirty="0">
                <a:solidFill>
                  <a:srgbClr val="FF0000"/>
                </a:solidFill>
              </a:rPr>
              <a:t>: check error: Resource temporarily unavailable</a:t>
            </a:r>
          </a:p>
          <a:p>
            <a:pPr marL="0" indent="0">
              <a:buNone/>
            </a:pPr>
            <a:endParaRPr lang="en-US" sz="1400" dirty="0" smtClean="0"/>
          </a:p>
          <a:p>
            <a:pPr marL="0" indent="0">
              <a:buNone/>
            </a:pPr>
            <a:r>
              <a:rPr lang="en-US" sz="1400" dirty="0" smtClean="0"/>
              <a:t>[</a:t>
            </a:r>
            <a:r>
              <a:rPr lang="en-US" sz="1400" dirty="0"/>
              <a:t>SSH] exit-status: 255</a:t>
            </a:r>
          </a:p>
          <a:p>
            <a:pPr marL="0" indent="0">
              <a:buNone/>
            </a:pPr>
            <a:r>
              <a:rPr lang="en-US" sz="1400" dirty="0"/>
              <a:t>Build step 'Execute shell script on remote host using </a:t>
            </a:r>
            <a:r>
              <a:rPr lang="en-US" sz="1400" dirty="0" err="1"/>
              <a:t>ssh</a:t>
            </a:r>
            <a:r>
              <a:rPr lang="en-US" sz="1400" dirty="0"/>
              <a:t>' marked build as failure</a:t>
            </a:r>
          </a:p>
          <a:p>
            <a:pPr marL="0" indent="0">
              <a:buNone/>
            </a:pPr>
            <a:r>
              <a:rPr lang="en-US" sz="1400" dirty="0"/>
              <a:t>Recording plot data</a:t>
            </a:r>
          </a:p>
          <a:p>
            <a:pPr marL="0" indent="0">
              <a:buNone/>
            </a:pPr>
            <a:r>
              <a:rPr lang="en-US" sz="1400" dirty="0"/>
              <a:t>Saving plot series data from: &lt;</a:t>
            </a:r>
            <a:r>
              <a:rPr lang="en-US" sz="1400" dirty="0">
                <a:hlinkClick r:id="rId5"/>
              </a:rPr>
              <a:t>http://bwjenkins.ncsa.illinois.edu/job/Lustre_Check_OST_BW/ws/bw_active</a:t>
            </a:r>
            <a:r>
              <a:rPr lang="en-US" sz="1400" dirty="0"/>
              <a:t>&gt;</a:t>
            </a:r>
          </a:p>
          <a:p>
            <a:pPr marL="0" indent="0">
              <a:buNone/>
            </a:pPr>
            <a:r>
              <a:rPr lang="en-US" sz="1200" dirty="0"/>
              <a:t/>
            </a:r>
            <a:br>
              <a:rPr lang="en-US" sz="1200" dirty="0"/>
            </a:br>
            <a:endParaRPr lang="en-US" sz="1200"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19</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Project Failure Email Notification</a:t>
            </a:r>
            <a:endParaRPr lang="en-US" dirty="0"/>
          </a:p>
        </p:txBody>
      </p:sp>
    </p:spTree>
    <p:extLst>
      <p:ext uri="{BB962C8B-B14F-4D97-AF65-F5344CB8AC3E}">
        <p14:creationId xmlns:p14="http://schemas.microsoft.com/office/powerpoint/2010/main" val="3396548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Introduction and Motivation</a:t>
            </a:r>
          </a:p>
          <a:p>
            <a:r>
              <a:rPr lang="en-US" dirty="0" smtClean="0"/>
              <a:t>Implementation &amp; Deployment</a:t>
            </a:r>
          </a:p>
          <a:p>
            <a:pPr lvl="1"/>
            <a:r>
              <a:rPr lang="en-US" dirty="0" smtClean="0"/>
              <a:t>Basic Configuration</a:t>
            </a:r>
          </a:p>
          <a:p>
            <a:pPr lvl="1"/>
            <a:r>
              <a:rPr lang="en-US" dirty="0" smtClean="0"/>
              <a:t>Connecting to multiple HPC systems</a:t>
            </a:r>
          </a:p>
          <a:p>
            <a:pPr lvl="1"/>
            <a:r>
              <a:rPr lang="en-US" dirty="0" smtClean="0"/>
              <a:t>Security consideration, authentication, authorization</a:t>
            </a:r>
          </a:p>
          <a:p>
            <a:r>
              <a:rPr lang="en-US" dirty="0" smtClean="0"/>
              <a:t>Application Test Structure</a:t>
            </a:r>
          </a:p>
          <a:p>
            <a:r>
              <a:rPr lang="en-US" dirty="0" smtClean="0"/>
              <a:t>Actual Use Cases</a:t>
            </a:r>
          </a:p>
          <a:p>
            <a:endParaRPr lang="en-US"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2</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Talk Outline</a:t>
            </a:r>
            <a:endParaRPr lang="en-US" dirty="0"/>
          </a:p>
        </p:txBody>
      </p:sp>
    </p:spTree>
    <p:extLst>
      <p:ext uri="{BB962C8B-B14F-4D97-AF65-F5344CB8AC3E}">
        <p14:creationId xmlns:p14="http://schemas.microsoft.com/office/powerpoint/2010/main" val="5393771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20</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Slow </a:t>
            </a:r>
            <a:r>
              <a:rPr lang="en-US" dirty="0" err="1" smtClean="0"/>
              <a:t>JobLaunch</a:t>
            </a:r>
            <a:r>
              <a:rPr lang="en-US" dirty="0" smtClean="0"/>
              <a:t>-BW Plot</a:t>
            </a:r>
            <a:endParaRPr lang="en-US" dirty="0"/>
          </a:p>
        </p:txBody>
      </p:sp>
      <p:pic>
        <p:nvPicPr>
          <p:cNvPr id="8"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61897" y="1828800"/>
            <a:ext cx="6667806" cy="4191000"/>
          </a:xfrm>
        </p:spPr>
      </p:pic>
    </p:spTree>
    <p:extLst>
      <p:ext uri="{BB962C8B-B14F-4D97-AF65-F5344CB8AC3E}">
        <p14:creationId xmlns:p14="http://schemas.microsoft.com/office/powerpoint/2010/main" val="17070905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21</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Slow </a:t>
            </a:r>
            <a:r>
              <a:rPr lang="en-US" dirty="0" err="1" smtClean="0"/>
              <a:t>Lustre</a:t>
            </a:r>
            <a:r>
              <a:rPr lang="en-US" dirty="0" smtClean="0"/>
              <a:t> Scratch from a login node</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64391" y="1789253"/>
            <a:ext cx="6662818" cy="4191000"/>
          </a:xfrm>
        </p:spPr>
      </p:pic>
    </p:spTree>
    <p:extLst>
      <p:ext uri="{BB962C8B-B14F-4D97-AF65-F5344CB8AC3E}">
        <p14:creationId xmlns:p14="http://schemas.microsoft.com/office/powerpoint/2010/main" val="120752280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990600"/>
            <a:ext cx="8382000" cy="533400"/>
          </a:xfrm>
        </p:spPr>
        <p:txBody>
          <a:bodyPr/>
          <a:lstStyle/>
          <a:p>
            <a:r>
              <a:rPr lang="en-US" dirty="0" smtClean="0"/>
              <a:t>Slow IOR-login Test Example</a:t>
            </a:r>
            <a:endParaRPr lang="en-US" dirty="0"/>
          </a:p>
        </p:txBody>
      </p:sp>
      <p:sp>
        <p:nvSpPr>
          <p:cNvPr id="4" name="Slide Number Placeholder 3"/>
          <p:cNvSpPr>
            <a:spLocks noGrp="1"/>
          </p:cNvSpPr>
          <p:nvPr>
            <p:ph type="sldNum" sz="quarter" idx="10"/>
          </p:nvPr>
        </p:nvSpPr>
        <p:spPr/>
        <p:txBody>
          <a:bodyPr/>
          <a:lstStyle/>
          <a:p>
            <a:fld id="{77821069-C6B9-EE41-9840-ABB41A19FC09}" type="slidenum">
              <a:rPr lang="en-US" altLang="x-none" smtClean="0"/>
              <a:pPr/>
              <a:t>22</a:t>
            </a:fld>
            <a:endParaRPr lang="en-US" altLang="x-none"/>
          </a:p>
        </p:txBody>
      </p:sp>
      <p:sp>
        <p:nvSpPr>
          <p:cNvPr id="5" name="Footer Placeholder 4"/>
          <p:cNvSpPr>
            <a:spLocks noGrp="1"/>
          </p:cNvSpPr>
          <p:nvPr>
            <p:ph type="ftr" sz="quarter" idx="11"/>
          </p:nvPr>
        </p:nvSpPr>
        <p:spPr>
          <a:xfrm>
            <a:off x="3962400" y="6705600"/>
            <a:ext cx="4572000" cy="76200"/>
          </a:xfrm>
        </p:spPr>
        <p:txBody>
          <a:bodyPr/>
          <a:lstStyle/>
          <a:p>
            <a:pPr>
              <a:defRPr/>
            </a:pPr>
            <a:r>
              <a:rPr lang="en-US"/>
              <a:t>Application-Level Regression Testing Framework using Jenkins</a:t>
            </a:r>
          </a:p>
          <a:p>
            <a:pPr>
              <a:defRPr/>
            </a:pP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66685" y="1981200"/>
            <a:ext cx="6658229" cy="4191000"/>
          </a:xfrm>
        </p:spPr>
      </p:pic>
    </p:spTree>
    <p:extLst>
      <p:ext uri="{BB962C8B-B14F-4D97-AF65-F5344CB8AC3E}">
        <p14:creationId xmlns:p14="http://schemas.microsoft.com/office/powerpoint/2010/main" val="124138185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23</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IOR-</a:t>
            </a:r>
            <a:r>
              <a:rPr lang="en-US" dirty="0" err="1" smtClean="0"/>
              <a:t>BlueWaters</a:t>
            </a:r>
            <a:r>
              <a:rPr lang="en-US" dirty="0" smtClean="0"/>
              <a:t> test failures </a:t>
            </a:r>
            <a:endParaRPr lang="en-US" dirty="0"/>
          </a:p>
        </p:txBody>
      </p:sp>
      <p:pic>
        <p:nvPicPr>
          <p:cNvPr id="8" name="Content Placeholder 7"/>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3876" y="1752600"/>
            <a:ext cx="7423848" cy="4191000"/>
          </a:xfrm>
        </p:spPr>
      </p:pic>
    </p:spTree>
    <p:extLst>
      <p:ext uri="{BB962C8B-B14F-4D97-AF65-F5344CB8AC3E}">
        <p14:creationId xmlns:p14="http://schemas.microsoft.com/office/powerpoint/2010/main" val="11270866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76300" y="1676400"/>
            <a:ext cx="7238999" cy="4600074"/>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24</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Plot Usage : Wiki Filesystem dashboard</a:t>
            </a:r>
            <a:endParaRPr lang="en-US" dirty="0"/>
          </a:p>
        </p:txBody>
      </p:sp>
    </p:spTree>
    <p:extLst>
      <p:ext uri="{BB962C8B-B14F-4D97-AF65-F5344CB8AC3E}">
        <p14:creationId xmlns:p14="http://schemas.microsoft.com/office/powerpoint/2010/main" val="91878562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676400"/>
            <a:ext cx="8382000" cy="4343400"/>
          </a:xfrm>
        </p:spPr>
        <p:txBody>
          <a:bodyPr/>
          <a:lstStyle/>
          <a:p>
            <a:r>
              <a:rPr lang="en-US" dirty="0" smtClean="0"/>
              <a:t>Regression testing framework, enabling:</a:t>
            </a:r>
          </a:p>
          <a:p>
            <a:pPr lvl="1"/>
            <a:r>
              <a:rPr lang="en-US" sz="2400" dirty="0" smtClean="0"/>
              <a:t>Reproducibility of tests</a:t>
            </a:r>
          </a:p>
          <a:p>
            <a:pPr lvl="1"/>
            <a:r>
              <a:rPr lang="en-US" sz="2400" dirty="0"/>
              <a:t>R</a:t>
            </a:r>
            <a:r>
              <a:rPr lang="en-US" sz="2400" dirty="0" smtClean="0"/>
              <a:t>egression testing</a:t>
            </a:r>
          </a:p>
          <a:p>
            <a:pPr lvl="1"/>
            <a:r>
              <a:rPr lang="en-US" sz="2400" dirty="0" smtClean="0"/>
              <a:t>Rapid reaction </a:t>
            </a:r>
            <a:r>
              <a:rPr lang="en-US" sz="2400" dirty="0" smtClean="0">
                <a:sym typeface="Wingdings" panose="05000000000000000000" pitchFamily="2" charset="2"/>
              </a:rPr>
              <a:t> more tests are added as needed</a:t>
            </a:r>
            <a:endParaRPr lang="en-US" sz="2400" dirty="0"/>
          </a:p>
          <a:p>
            <a:r>
              <a:rPr lang="en-US" dirty="0" smtClean="0"/>
              <a:t>Has been deployed at</a:t>
            </a:r>
          </a:p>
          <a:p>
            <a:pPr lvl="1"/>
            <a:r>
              <a:rPr lang="en-US" sz="2200" dirty="0" smtClean="0"/>
              <a:t>Blue Waters at NCSA</a:t>
            </a:r>
          </a:p>
          <a:p>
            <a:pPr lvl="1"/>
            <a:r>
              <a:rPr lang="en-US" sz="2200" dirty="0" smtClean="0"/>
              <a:t>NICS</a:t>
            </a:r>
          </a:p>
          <a:p>
            <a:pPr lvl="1"/>
            <a:r>
              <a:rPr lang="en-US" sz="2200" dirty="0" smtClean="0"/>
              <a:t>Compute and Data Environment for Science (CADES) at ORNL (in progress)</a:t>
            </a:r>
          </a:p>
          <a:p>
            <a:r>
              <a:rPr lang="en-US" sz="2600" dirty="0" smtClean="0"/>
              <a:t>Future work: integrate with other change managers</a:t>
            </a:r>
            <a:br>
              <a:rPr lang="en-US" sz="2600" dirty="0" smtClean="0"/>
            </a:br>
            <a:endParaRPr lang="en-US" sz="2600"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25</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Conclusion</a:t>
            </a:r>
            <a:endParaRPr lang="en-US" dirty="0"/>
          </a:p>
        </p:txBody>
      </p:sp>
    </p:spTree>
    <p:extLst>
      <p:ext uri="{BB962C8B-B14F-4D97-AF65-F5344CB8AC3E}">
        <p14:creationId xmlns:p14="http://schemas.microsoft.com/office/powerpoint/2010/main" val="7170507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26</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Tree>
    <p:extLst>
      <p:ext uri="{BB962C8B-B14F-4D97-AF65-F5344CB8AC3E}">
        <p14:creationId xmlns:p14="http://schemas.microsoft.com/office/powerpoint/2010/main" val="15522064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35014" y="1828800"/>
            <a:ext cx="6521572" cy="41910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27</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Delete?</a:t>
            </a:r>
            <a:endParaRPr lang="en-US" dirty="0"/>
          </a:p>
        </p:txBody>
      </p:sp>
    </p:spTree>
    <p:extLst>
      <p:ext uri="{BB962C8B-B14F-4D97-AF65-F5344CB8AC3E}">
        <p14:creationId xmlns:p14="http://schemas.microsoft.com/office/powerpoint/2010/main" val="111525225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7048" y="1752600"/>
            <a:ext cx="5957503" cy="41910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28</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Delete </a:t>
            </a:r>
            <a:r>
              <a:rPr lang="en-US" dirty="0" err="1" smtClean="0"/>
              <a:t>Mdtest</a:t>
            </a:r>
            <a:r>
              <a:rPr lang="en-US" dirty="0" smtClean="0"/>
              <a:t> Test plot</a:t>
            </a:r>
            <a:endParaRPr lang="en-US" dirty="0"/>
          </a:p>
        </p:txBody>
      </p:sp>
    </p:spTree>
    <p:extLst>
      <p:ext uri="{BB962C8B-B14F-4D97-AF65-F5344CB8AC3E}">
        <p14:creationId xmlns:p14="http://schemas.microsoft.com/office/powerpoint/2010/main" val="135880058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Special thanks to</a:t>
            </a:r>
          </a:p>
          <a:p>
            <a:pPr lvl="1"/>
            <a:r>
              <a:rPr lang="en-US" sz="2400" dirty="0" smtClean="0"/>
              <a:t>Galen Arnold NCSA – test integrator</a:t>
            </a:r>
          </a:p>
          <a:p>
            <a:pPr lvl="1"/>
            <a:r>
              <a:rPr lang="en-US" sz="2400" dirty="0" smtClean="0"/>
              <a:t>Rueben </a:t>
            </a:r>
            <a:r>
              <a:rPr lang="en-US" sz="2400" dirty="0" err="1" smtClean="0"/>
              <a:t>Budiardja</a:t>
            </a:r>
            <a:r>
              <a:rPr lang="en-US" sz="2400" dirty="0" smtClean="0"/>
              <a:t> NICS – Jenkins install/configuration and test integrator</a:t>
            </a:r>
          </a:p>
          <a:p>
            <a:pPr lvl="1"/>
            <a:r>
              <a:rPr lang="en-US" sz="2400" dirty="0" smtClean="0"/>
              <a:t>Gary Rodgers NICS – </a:t>
            </a:r>
            <a:r>
              <a:rPr lang="en-US" sz="2400" dirty="0" err="1" smtClean="0"/>
              <a:t>httpd</a:t>
            </a:r>
            <a:r>
              <a:rPr lang="en-US" sz="2400" dirty="0" smtClean="0"/>
              <a:t> configuration</a:t>
            </a:r>
            <a:endParaRPr lang="en-US" sz="2400"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29</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Acknowledgements – delete?</a:t>
            </a:r>
            <a:endParaRPr lang="en-US" dirty="0"/>
          </a:p>
        </p:txBody>
      </p:sp>
    </p:spTree>
    <p:extLst>
      <p:ext uri="{BB962C8B-B14F-4D97-AF65-F5344CB8AC3E}">
        <p14:creationId xmlns:p14="http://schemas.microsoft.com/office/powerpoint/2010/main" val="16909022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752600"/>
            <a:ext cx="8382000" cy="4419600"/>
          </a:xfrm>
        </p:spPr>
        <p:txBody>
          <a:bodyPr/>
          <a:lstStyle/>
          <a:p>
            <a:r>
              <a:rPr lang="en-US" dirty="0" smtClean="0"/>
              <a:t>The complexities of monitoring an HPC system:</a:t>
            </a:r>
          </a:p>
          <a:p>
            <a:pPr lvl="1"/>
            <a:r>
              <a:rPr lang="en-US" dirty="0" smtClean="0"/>
              <a:t>Layers and versions of software stack </a:t>
            </a:r>
          </a:p>
          <a:p>
            <a:pPr lvl="1"/>
            <a:r>
              <a:rPr lang="en-US" dirty="0" smtClean="0"/>
              <a:t>System-level configurations</a:t>
            </a:r>
          </a:p>
          <a:p>
            <a:pPr lvl="1"/>
            <a:r>
              <a:rPr lang="en-US" dirty="0" smtClean="0"/>
              <a:t>I/O components (memory, filesystem)</a:t>
            </a:r>
          </a:p>
          <a:p>
            <a:pPr lvl="1"/>
            <a:r>
              <a:rPr lang="en-US" dirty="0" smtClean="0"/>
              <a:t>Diversity in user need and usage</a:t>
            </a:r>
          </a:p>
          <a:p>
            <a:pPr lvl="1"/>
            <a:r>
              <a:rPr lang="en-US" dirty="0" smtClean="0"/>
              <a:t>Variable network traffic</a:t>
            </a:r>
          </a:p>
          <a:p>
            <a:r>
              <a:rPr lang="en-US" dirty="0" smtClean="0"/>
              <a:t>Performance regression may occur over time</a:t>
            </a:r>
          </a:p>
          <a:p>
            <a:pPr lvl="1"/>
            <a:r>
              <a:rPr lang="en-US" dirty="0" smtClean="0"/>
              <a:t>requires historical data to easily detect   </a:t>
            </a:r>
          </a:p>
          <a:p>
            <a:r>
              <a:rPr lang="en-US" b="1" dirty="0" smtClean="0">
                <a:solidFill>
                  <a:srgbClr val="0070C0"/>
                </a:solidFill>
              </a:rPr>
              <a:t>Application-level regression testing</a:t>
            </a:r>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3</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Introduction &amp; Motivation</a:t>
            </a:r>
            <a:endParaRPr lang="en-US" dirty="0"/>
          </a:p>
        </p:txBody>
      </p:sp>
      <p:sp>
        <p:nvSpPr>
          <p:cNvPr id="9" name="Right Brace 8"/>
          <p:cNvSpPr/>
          <p:nvPr/>
        </p:nvSpPr>
        <p:spPr>
          <a:xfrm>
            <a:off x="6667500" y="2286000"/>
            <a:ext cx="228600" cy="2209800"/>
          </a:xfrm>
          <a:prstGeom prst="rightBrace">
            <a:avLst/>
          </a:prstGeom>
          <a:ln w="76200">
            <a:solidFill>
              <a:schemeClr val="accent6">
                <a:lumMod val="75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 name="Rounded Rectangle 10"/>
          <p:cNvSpPr/>
          <p:nvPr/>
        </p:nvSpPr>
        <p:spPr>
          <a:xfrm>
            <a:off x="7010400" y="2895600"/>
            <a:ext cx="1828800" cy="990600"/>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Aggregate impact?</a:t>
            </a:r>
            <a:endParaRPr lang="en-US" dirty="0"/>
          </a:p>
        </p:txBody>
      </p:sp>
    </p:spTree>
    <p:extLst>
      <p:ext uri="{BB962C8B-B14F-4D97-AF65-F5344CB8AC3E}">
        <p14:creationId xmlns:p14="http://schemas.microsoft.com/office/powerpoint/2010/main" val="149271380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780674"/>
            <a:ext cx="8382000" cy="4191000"/>
          </a:xfrm>
        </p:spPr>
        <p:txBody>
          <a:bodyPr/>
          <a:lstStyle/>
          <a:p>
            <a:r>
              <a:rPr lang="en-US" sz="2400" dirty="0"/>
              <a:t>C</a:t>
            </a:r>
            <a:r>
              <a:rPr lang="en-US" sz="2400" dirty="0" smtClean="0"/>
              <a:t>entos 6.8 virtual machine</a:t>
            </a:r>
          </a:p>
          <a:p>
            <a:r>
              <a:rPr lang="en-US" sz="2400" dirty="0" smtClean="0"/>
              <a:t>Physical access restricted to OTP secure server </a:t>
            </a:r>
          </a:p>
          <a:p>
            <a:r>
              <a:rPr lang="en-US" sz="2400" dirty="0" smtClean="0"/>
              <a:t>Installed Jenkins  </a:t>
            </a:r>
          </a:p>
          <a:p>
            <a:r>
              <a:rPr lang="en-US" sz="2400" dirty="0" smtClean="0"/>
              <a:t>Configured </a:t>
            </a:r>
            <a:r>
              <a:rPr lang="en-US" sz="2400" dirty="0" err="1" smtClean="0"/>
              <a:t>jenkins</a:t>
            </a:r>
            <a:r>
              <a:rPr lang="en-US" sz="2400" dirty="0" smtClean="0"/>
              <a:t> behind apache</a:t>
            </a:r>
          </a:p>
          <a:p>
            <a:r>
              <a:rPr lang="en-US" sz="2400" dirty="0" smtClean="0"/>
              <a:t>Generated unique </a:t>
            </a:r>
            <a:r>
              <a:rPr lang="en-US" sz="2400" dirty="0" err="1" smtClean="0"/>
              <a:t>ssh</a:t>
            </a:r>
            <a:r>
              <a:rPr lang="en-US" sz="2400" dirty="0" smtClean="0"/>
              <a:t> keys (</a:t>
            </a:r>
            <a:r>
              <a:rPr lang="en-US" sz="2400" dirty="0" err="1" smtClean="0"/>
              <a:t>var</a:t>
            </a:r>
            <a:r>
              <a:rPr lang="en-US" sz="2400" dirty="0" smtClean="0"/>
              <a:t>/lib/</a:t>
            </a:r>
            <a:r>
              <a:rPr lang="en-US" sz="2400" dirty="0" err="1" smtClean="0"/>
              <a:t>jenkins</a:t>
            </a:r>
            <a:r>
              <a:rPr lang="en-US" sz="2400" dirty="0" smtClean="0"/>
              <a:t>/.</a:t>
            </a:r>
            <a:r>
              <a:rPr lang="en-US" sz="2400" dirty="0" err="1" smtClean="0"/>
              <a:t>ssh</a:t>
            </a:r>
            <a:r>
              <a:rPr lang="en-US" sz="2400" dirty="0" smtClean="0"/>
              <a:t>)</a:t>
            </a:r>
          </a:p>
          <a:p>
            <a:r>
              <a:rPr lang="en-US" sz="2400" dirty="0" smtClean="0"/>
              <a:t>Jenkins GUI – Manage </a:t>
            </a:r>
            <a:r>
              <a:rPr lang="en-US" sz="2400" dirty="0"/>
              <a:t>J</a:t>
            </a:r>
            <a:r>
              <a:rPr lang="en-US" sz="2400" dirty="0" smtClean="0"/>
              <a:t>enkins; Configure System</a:t>
            </a:r>
          </a:p>
          <a:p>
            <a:pPr lvl="1"/>
            <a:r>
              <a:rPr lang="en-US" sz="2000" dirty="0" smtClean="0"/>
              <a:t>SSH remote hosts section</a:t>
            </a:r>
          </a:p>
          <a:p>
            <a:pPr lvl="1"/>
            <a:r>
              <a:rPr lang="en-US" sz="2000" dirty="0" smtClean="0"/>
              <a:t>Add hostname; Port; Username (for each client resource)</a:t>
            </a:r>
          </a:p>
          <a:p>
            <a:pPr lvl="1"/>
            <a:r>
              <a:rPr lang="en-US" sz="2000" dirty="0" err="1" smtClean="0"/>
              <a:t>sshkey</a:t>
            </a:r>
            <a:r>
              <a:rPr lang="en-US" sz="2000" dirty="0" smtClean="0"/>
              <a:t> Passphrase; </a:t>
            </a:r>
            <a:r>
              <a:rPr lang="en-US" sz="2000" dirty="0" err="1" smtClean="0"/>
              <a:t>Keyfile</a:t>
            </a:r>
            <a:r>
              <a:rPr lang="en-US" sz="2000" dirty="0" smtClean="0"/>
              <a:t> location (on server)</a:t>
            </a:r>
            <a:endParaRPr lang="en-US" sz="2200" dirty="0" smtClean="0"/>
          </a:p>
          <a:p>
            <a:pPr lvl="1"/>
            <a:endParaRPr lang="en-US" sz="2000" dirty="0" smtClean="0"/>
          </a:p>
          <a:p>
            <a:endParaRPr lang="en-US"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30</a:t>
            </a:fld>
            <a:endParaRPr lang="en-US" altLang="x-none" dirty="0"/>
          </a:p>
        </p:txBody>
      </p:sp>
      <p:sp>
        <p:nvSpPr>
          <p:cNvPr id="4" name="Footer Placeholder 3"/>
          <p:cNvSpPr>
            <a:spLocks noGrp="1"/>
          </p:cNvSpPr>
          <p:nvPr>
            <p:ph type="ftr" sz="quarter" idx="11"/>
          </p:nvPr>
        </p:nvSpPr>
        <p:spPr/>
        <p:txBody>
          <a:bodyPr/>
          <a:lstStyle/>
          <a:p>
            <a:pPr>
              <a:defRPr/>
            </a:pPr>
            <a:r>
              <a:rPr lang="en-US" dirty="0"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Delete? Master Node Configuration</a:t>
            </a:r>
            <a:endParaRPr lang="en-US" dirty="0"/>
          </a:p>
        </p:txBody>
      </p:sp>
    </p:spTree>
    <p:extLst>
      <p:ext uri="{BB962C8B-B14F-4D97-AF65-F5344CB8AC3E}">
        <p14:creationId xmlns:p14="http://schemas.microsoft.com/office/powerpoint/2010/main" val="18582459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CRAY Programming Environment Updates</a:t>
            </a:r>
          </a:p>
          <a:p>
            <a:r>
              <a:rPr lang="en-US" dirty="0" smtClean="0"/>
              <a:t>System and Third Party Software Updates</a:t>
            </a:r>
          </a:p>
          <a:p>
            <a:r>
              <a:rPr lang="en-US" dirty="0" smtClean="0"/>
              <a:t>Scheduled Maintenance</a:t>
            </a:r>
          </a:p>
          <a:p>
            <a:r>
              <a:rPr lang="en-US" dirty="0" smtClean="0"/>
              <a:t>Weekly warm hardware swaps</a:t>
            </a:r>
          </a:p>
          <a:p>
            <a:r>
              <a:rPr lang="en-US" dirty="0" err="1" smtClean="0"/>
              <a:t>Lustre</a:t>
            </a:r>
            <a:r>
              <a:rPr lang="en-US" dirty="0" smtClean="0"/>
              <a:t> Degradation Issues</a:t>
            </a:r>
          </a:p>
          <a:p>
            <a:r>
              <a:rPr lang="en-US" dirty="0" smtClean="0"/>
              <a:t>User workload interactions</a:t>
            </a:r>
          </a:p>
          <a:p>
            <a:r>
              <a:rPr lang="en-US" dirty="0" smtClean="0"/>
              <a:t>Environment (power &amp; cooling) </a:t>
            </a:r>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31</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Delete? Usability Impacts</a:t>
            </a:r>
            <a:endParaRPr lang="en-US" dirty="0"/>
          </a:p>
        </p:txBody>
      </p:sp>
    </p:spTree>
    <p:extLst>
      <p:ext uri="{BB962C8B-B14F-4D97-AF65-F5344CB8AC3E}">
        <p14:creationId xmlns:p14="http://schemas.microsoft.com/office/powerpoint/2010/main" val="6106304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sz="2000" dirty="0" smtClean="0"/>
              <a:t>Default Jenkins web server port 8080</a:t>
            </a:r>
          </a:p>
          <a:p>
            <a:r>
              <a:rPr lang="en-US" sz="2000" dirty="0" smtClean="0"/>
              <a:t>/</a:t>
            </a:r>
            <a:r>
              <a:rPr lang="en-US" sz="2000" dirty="0" err="1" smtClean="0"/>
              <a:t>etc</a:t>
            </a:r>
            <a:r>
              <a:rPr lang="en-US" sz="2000" dirty="0" smtClean="0"/>
              <a:t>/</a:t>
            </a:r>
            <a:r>
              <a:rPr lang="en-US" sz="2000" dirty="0" err="1" smtClean="0"/>
              <a:t>sysconfig</a:t>
            </a:r>
            <a:r>
              <a:rPr lang="en-US" sz="2000" dirty="0" smtClean="0"/>
              <a:t>/</a:t>
            </a:r>
            <a:r>
              <a:rPr lang="en-US" sz="2000" dirty="0" err="1" smtClean="0"/>
              <a:t>jenkins</a:t>
            </a:r>
            <a:r>
              <a:rPr lang="en-US" sz="2000" dirty="0" smtClean="0"/>
              <a:t> JENKINS_LISTEN_ADDRESS=127.0.0.1</a:t>
            </a:r>
          </a:p>
          <a:p>
            <a:r>
              <a:rPr lang="en-US" sz="2000" dirty="0"/>
              <a:t>/</a:t>
            </a:r>
            <a:r>
              <a:rPr lang="en-US" sz="2000" dirty="0" err="1" smtClean="0"/>
              <a:t>etc</a:t>
            </a:r>
            <a:r>
              <a:rPr lang="en-US" sz="2000" dirty="0" smtClean="0"/>
              <a:t>/</a:t>
            </a:r>
            <a:r>
              <a:rPr lang="en-US" sz="2000" dirty="0" err="1" smtClean="0"/>
              <a:t>httpd</a:t>
            </a:r>
            <a:r>
              <a:rPr lang="en-US" sz="2000" dirty="0" smtClean="0"/>
              <a:t>/</a:t>
            </a:r>
            <a:r>
              <a:rPr lang="en-US" sz="2000" dirty="0" err="1" smtClean="0"/>
              <a:t>conf.d</a:t>
            </a:r>
            <a:r>
              <a:rPr lang="en-US" sz="2000" dirty="0" smtClean="0"/>
              <a:t>/</a:t>
            </a:r>
            <a:r>
              <a:rPr lang="en-US" sz="2000" dirty="0" err="1" smtClean="0"/>
              <a:t>ssl.conf</a:t>
            </a:r>
            <a:endParaRPr lang="en-US" sz="2000" dirty="0"/>
          </a:p>
          <a:p>
            <a:pPr lvl="1"/>
            <a:r>
              <a:rPr lang="en-US" sz="1800" dirty="0"/>
              <a:t>  </a:t>
            </a:r>
            <a:r>
              <a:rPr lang="en-US" sz="1800" dirty="0" err="1"/>
              <a:t>ProxyPass</a:t>
            </a:r>
            <a:r>
              <a:rPr lang="en-US" sz="1800" dirty="0"/>
              <a:t>         /  http://localhost:8080/ </a:t>
            </a:r>
            <a:r>
              <a:rPr lang="en-US" sz="1800" dirty="0" err="1"/>
              <a:t>nocanon</a:t>
            </a:r>
            <a:endParaRPr lang="en-US" sz="1800" dirty="0"/>
          </a:p>
          <a:p>
            <a:pPr lvl="1"/>
            <a:r>
              <a:rPr lang="en-US" sz="1800" dirty="0"/>
              <a:t>  </a:t>
            </a:r>
            <a:r>
              <a:rPr lang="en-US" sz="1800" dirty="0" err="1"/>
              <a:t>ProxyPassReverse</a:t>
            </a:r>
            <a:r>
              <a:rPr lang="en-US" sz="1800" dirty="0"/>
              <a:t>  /  http://localhost:8080/</a:t>
            </a:r>
          </a:p>
          <a:p>
            <a:pPr lvl="1"/>
            <a:r>
              <a:rPr lang="en-US" sz="1800" dirty="0"/>
              <a:t>  </a:t>
            </a:r>
            <a:r>
              <a:rPr lang="en-US" sz="1800" dirty="0" err="1"/>
              <a:t>ProxyPassReverse</a:t>
            </a:r>
            <a:r>
              <a:rPr lang="en-US" sz="1800" dirty="0"/>
              <a:t>  /  http://</a:t>
            </a:r>
            <a:r>
              <a:rPr lang="en-US" sz="1800" dirty="0" err="1"/>
              <a:t>bwjenkins.ncsa.illinois.edu</a:t>
            </a:r>
            <a:r>
              <a:rPr lang="en-US" sz="1800" dirty="0"/>
              <a:t>/</a:t>
            </a:r>
          </a:p>
          <a:p>
            <a:pPr lvl="1"/>
            <a:r>
              <a:rPr lang="en-US" sz="1800" dirty="0"/>
              <a:t>  </a:t>
            </a:r>
            <a:r>
              <a:rPr lang="en-US" sz="1800" dirty="0" err="1"/>
              <a:t>RequestHeader</a:t>
            </a:r>
            <a:r>
              <a:rPr lang="en-US" sz="1800" dirty="0"/>
              <a:t> set X-Forwarded-Proto "https"</a:t>
            </a:r>
          </a:p>
          <a:p>
            <a:pPr lvl="1"/>
            <a:r>
              <a:rPr lang="en-US" sz="1800" dirty="0"/>
              <a:t>  </a:t>
            </a:r>
            <a:r>
              <a:rPr lang="en-US" sz="1800" dirty="0" err="1"/>
              <a:t>RequestHeader</a:t>
            </a:r>
            <a:r>
              <a:rPr lang="en-US" sz="1800" dirty="0"/>
              <a:t> set X-Forwarded-Port "443</a:t>
            </a:r>
            <a:r>
              <a:rPr lang="en-US" sz="1800" dirty="0" smtClean="0"/>
              <a:t>"</a:t>
            </a:r>
          </a:p>
          <a:p>
            <a:r>
              <a:rPr lang="en-US" sz="2000" dirty="0" smtClean="0"/>
              <a:t>Installed  </a:t>
            </a:r>
            <a:r>
              <a:rPr lang="en-US" sz="2000" dirty="0" err="1"/>
              <a:t>mod_authnz_external</a:t>
            </a:r>
            <a:r>
              <a:rPr lang="en-US" sz="2000" dirty="0"/>
              <a:t> native </a:t>
            </a:r>
            <a:r>
              <a:rPr lang="en-US" sz="2000" dirty="0" smtClean="0"/>
              <a:t>package</a:t>
            </a:r>
          </a:p>
          <a:p>
            <a:r>
              <a:rPr lang="en-US" sz="2000" dirty="0" smtClean="0"/>
              <a:t>/</a:t>
            </a:r>
            <a:r>
              <a:rPr lang="en-US" sz="2000" dirty="0" err="1"/>
              <a:t>usr</a:t>
            </a:r>
            <a:r>
              <a:rPr lang="en-US" sz="2000" dirty="0"/>
              <a:t>/local/bin/</a:t>
            </a:r>
            <a:r>
              <a:rPr lang="en-US" sz="2000" dirty="0" err="1"/>
              <a:t>pwauth+session</a:t>
            </a:r>
            <a:r>
              <a:rPr lang="en-US" sz="2000" dirty="0"/>
              <a:t>: https:</a:t>
            </a:r>
            <a:r>
              <a:rPr lang="en-US" sz="2000" i="1" dirty="0"/>
              <a:t>//</a:t>
            </a:r>
            <a:r>
              <a:rPr lang="en-US" sz="2000" i="1" dirty="0" err="1"/>
              <a:t>github.com</a:t>
            </a:r>
            <a:r>
              <a:rPr lang="en-US" sz="2000" i="1" dirty="0"/>
              <a:t>/</a:t>
            </a:r>
            <a:r>
              <a:rPr lang="en-US" sz="2000" i="1" dirty="0" err="1"/>
              <a:t>reubendb</a:t>
            </a:r>
            <a:r>
              <a:rPr lang="en-US" sz="2000" i="1" dirty="0"/>
              <a:t>/ </a:t>
            </a:r>
            <a:r>
              <a:rPr lang="en-US" sz="2000" dirty="0" err="1"/>
              <a:t>BasicAuthOTPSession</a:t>
            </a:r>
            <a:r>
              <a:rPr lang="en-US" sz="2000" dirty="0"/>
              <a:t>/blob/master/BasicAuthOTPSession.py#L1 </a:t>
            </a:r>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32</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Delete: Master </a:t>
            </a:r>
            <a:r>
              <a:rPr lang="en-US" dirty="0"/>
              <a:t>Node </a:t>
            </a:r>
            <a:r>
              <a:rPr lang="en-US" dirty="0" smtClean="0"/>
              <a:t>Apache &amp; OTP</a:t>
            </a:r>
            <a:endParaRPr lang="en-US" dirty="0"/>
          </a:p>
        </p:txBody>
      </p:sp>
    </p:spTree>
    <p:extLst>
      <p:ext uri="{BB962C8B-B14F-4D97-AF65-F5344CB8AC3E}">
        <p14:creationId xmlns:p14="http://schemas.microsoft.com/office/powerpoint/2010/main" val="68466718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33</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pPr algn="ctr"/>
            <a:r>
              <a:rPr lang="en-US" dirty="0" smtClean="0"/>
              <a:t>Delete- Jenkins Demo? </a:t>
            </a:r>
            <a:endParaRPr lang="en-US" dirty="0"/>
          </a:p>
        </p:txBody>
      </p:sp>
      <p:sp>
        <p:nvSpPr>
          <p:cNvPr id="7" name="Content Placeholder 6"/>
          <p:cNvSpPr>
            <a:spLocks noGrp="1"/>
          </p:cNvSpPr>
          <p:nvPr>
            <p:ph idx="1"/>
          </p:nvPr>
        </p:nvSpPr>
        <p:spPr/>
        <p:txBody>
          <a:bodyPr/>
          <a:lstStyle/>
          <a:p>
            <a:pPr marL="0" indent="0" algn="ctr">
              <a:buNone/>
            </a:pPr>
            <a:r>
              <a:rPr lang="en-US" dirty="0" smtClean="0"/>
              <a:t> </a:t>
            </a:r>
          </a:p>
          <a:p>
            <a:pPr marL="0" indent="0" algn="ctr">
              <a:buNone/>
            </a:pPr>
            <a:r>
              <a:rPr lang="en-US" dirty="0" smtClean="0"/>
              <a:t> </a:t>
            </a:r>
            <a:br>
              <a:rPr lang="en-US" dirty="0" smtClean="0"/>
            </a:br>
            <a:r>
              <a:rPr lang="en-US" dirty="0" smtClean="0">
                <a:hlinkClick r:id="rId2"/>
              </a:rPr>
              <a:t>http://bwjenkins.ncsa.illinois.edu</a:t>
            </a:r>
            <a:endParaRPr lang="en-US" dirty="0"/>
          </a:p>
        </p:txBody>
      </p:sp>
    </p:spTree>
    <p:extLst>
      <p:ext uri="{BB962C8B-B14F-4D97-AF65-F5344CB8AC3E}">
        <p14:creationId xmlns:p14="http://schemas.microsoft.com/office/powerpoint/2010/main" val="17283502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Monitor usability and performance</a:t>
            </a:r>
          </a:p>
          <a:p>
            <a:r>
              <a:rPr lang="en-US" dirty="0"/>
              <a:t>User-level </a:t>
            </a:r>
            <a:r>
              <a:rPr lang="en-US" dirty="0" smtClean="0"/>
              <a:t>experience</a:t>
            </a:r>
          </a:p>
          <a:p>
            <a:pPr lvl="1"/>
            <a:r>
              <a:rPr lang="en-US" dirty="0" smtClean="0"/>
              <a:t>no privilege access, minimum ‘specialized’ tests</a:t>
            </a:r>
          </a:p>
          <a:p>
            <a:r>
              <a:rPr lang="en-US" dirty="0" smtClean="0"/>
              <a:t>Early detection of regressions</a:t>
            </a:r>
          </a:p>
          <a:p>
            <a:pPr lvl="1"/>
            <a:r>
              <a:rPr lang="en-US" dirty="0"/>
              <a:t>Tests are run during production </a:t>
            </a:r>
            <a:r>
              <a:rPr lang="en-US" dirty="0" smtClean="0"/>
              <a:t>period</a:t>
            </a:r>
          </a:p>
          <a:p>
            <a:r>
              <a:rPr lang="en-US" dirty="0" smtClean="0"/>
              <a:t>Automated and consistent test solution</a:t>
            </a:r>
          </a:p>
          <a:p>
            <a:r>
              <a:rPr lang="en-US" dirty="0" smtClean="0"/>
              <a:t>Store historical data</a:t>
            </a:r>
          </a:p>
          <a:p>
            <a:r>
              <a:rPr lang="en-US" b="1" dirty="0" smtClean="0">
                <a:solidFill>
                  <a:srgbClr val="0070C0"/>
                </a:solidFill>
              </a:rPr>
              <a:t>Solution: Jenkins Automation Server</a:t>
            </a:r>
            <a:r>
              <a:rPr lang="en-US" dirty="0" smtClean="0">
                <a:solidFill>
                  <a:srgbClr val="0070C0"/>
                </a:solidFill>
              </a:rPr>
              <a:t> </a:t>
            </a:r>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4</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Goals</a:t>
            </a:r>
            <a:endParaRPr lang="en-US" dirty="0"/>
          </a:p>
        </p:txBody>
      </p:sp>
    </p:spTree>
    <p:extLst>
      <p:ext uri="{BB962C8B-B14F-4D97-AF65-F5344CB8AC3E}">
        <p14:creationId xmlns:p14="http://schemas.microsoft.com/office/powerpoint/2010/main" val="1549195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4800" y="2438400"/>
            <a:ext cx="1882726" cy="2514600"/>
          </a:xfrm>
        </p:spPr>
      </p:pic>
      <p:sp>
        <p:nvSpPr>
          <p:cNvPr id="3" name="Slide Number Placeholder 2"/>
          <p:cNvSpPr>
            <a:spLocks noGrp="1"/>
          </p:cNvSpPr>
          <p:nvPr>
            <p:ph type="sldNum" sz="quarter" idx="10"/>
          </p:nvPr>
        </p:nvSpPr>
        <p:spPr/>
        <p:txBody>
          <a:bodyPr/>
          <a:lstStyle/>
          <a:p>
            <a:fld id="{77821069-C6B9-EE41-9840-ABB41A19FC09}" type="slidenum">
              <a:rPr lang="en-US" altLang="x-none" smtClean="0"/>
              <a:pPr/>
              <a:t>5</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What is Jenkins?</a:t>
            </a:r>
            <a:endParaRPr lang="en-US" dirty="0"/>
          </a:p>
        </p:txBody>
      </p:sp>
      <p:sp>
        <p:nvSpPr>
          <p:cNvPr id="9" name="TextBox 8"/>
          <p:cNvSpPr txBox="1"/>
          <p:nvPr/>
        </p:nvSpPr>
        <p:spPr>
          <a:xfrm>
            <a:off x="2187526" y="1981200"/>
            <a:ext cx="6095999" cy="4524315"/>
          </a:xfrm>
          <a:prstGeom prst="rect">
            <a:avLst/>
          </a:prstGeom>
          <a:noFill/>
        </p:spPr>
        <p:txBody>
          <a:bodyPr wrap="square" rtlCol="0">
            <a:spAutoFit/>
          </a:bodyPr>
          <a:lstStyle/>
          <a:p>
            <a:pPr marL="342900" indent="-342900">
              <a:buFont typeface="Arial" charset="0"/>
              <a:buChar char="•"/>
            </a:pPr>
            <a:r>
              <a:rPr lang="en-US" dirty="0" smtClean="0"/>
              <a:t>An “open source automation server”</a:t>
            </a:r>
          </a:p>
          <a:p>
            <a:pPr marL="342900" indent="-342900">
              <a:buFont typeface="Arial" charset="0"/>
              <a:buChar char="•"/>
            </a:pPr>
            <a:r>
              <a:rPr lang="en-US" dirty="0" smtClean="0"/>
              <a:t>Automate user-level tasks</a:t>
            </a:r>
          </a:p>
          <a:p>
            <a:pPr marL="800100" lvl="1" indent="-342900">
              <a:buFont typeface="Arial" charset="0"/>
              <a:buChar char="•"/>
            </a:pPr>
            <a:r>
              <a:rPr lang="en-US" dirty="0"/>
              <a:t>Execute </a:t>
            </a:r>
            <a:r>
              <a:rPr lang="en-US" dirty="0" smtClean="0"/>
              <a:t>arbitrary commands</a:t>
            </a:r>
          </a:p>
          <a:p>
            <a:pPr marL="800100" lvl="1" indent="-342900">
              <a:buFont typeface="Arial" charset="0"/>
              <a:buChar char="•"/>
            </a:pPr>
            <a:r>
              <a:rPr lang="en-US" dirty="0" smtClean="0"/>
              <a:t>Build software &amp; submit jobs</a:t>
            </a:r>
          </a:p>
          <a:p>
            <a:pPr marL="800100" lvl="1" indent="-342900">
              <a:buFont typeface="Arial" charset="0"/>
              <a:buChar char="•"/>
            </a:pPr>
            <a:r>
              <a:rPr lang="en-US" dirty="0" smtClean="0"/>
              <a:t>Archive test results</a:t>
            </a:r>
          </a:p>
          <a:p>
            <a:pPr marL="800100" lvl="1" indent="-342900">
              <a:buFont typeface="Arial" charset="0"/>
              <a:buChar char="•"/>
            </a:pPr>
            <a:r>
              <a:rPr lang="en-US" dirty="0" smtClean="0"/>
              <a:t>Notify (email, text, …) on error</a:t>
            </a:r>
          </a:p>
          <a:p>
            <a:pPr marL="342900" indent="-342900">
              <a:buFont typeface="Arial" charset="0"/>
              <a:buChar char="•"/>
            </a:pPr>
            <a:r>
              <a:rPr lang="en-US" dirty="0" smtClean="0"/>
              <a:t>“Never sleeps or takes vacation”</a:t>
            </a:r>
          </a:p>
          <a:p>
            <a:pPr marL="342900" indent="-342900">
              <a:buFont typeface="Arial" charset="0"/>
              <a:buChar char="•"/>
            </a:pPr>
            <a:r>
              <a:rPr lang="en-US" dirty="0" smtClean="0"/>
              <a:t>Chosen for</a:t>
            </a:r>
          </a:p>
          <a:p>
            <a:pPr marL="800100" lvl="1" indent="-342900">
              <a:buFont typeface="Arial" charset="0"/>
              <a:buChar char="•"/>
            </a:pPr>
            <a:r>
              <a:rPr lang="en-US" dirty="0" smtClean="0"/>
              <a:t>versatility</a:t>
            </a:r>
          </a:p>
          <a:p>
            <a:pPr marL="800100" lvl="1" indent="-342900">
              <a:buFont typeface="Arial" charset="0"/>
              <a:buChar char="•"/>
            </a:pPr>
            <a:r>
              <a:rPr lang="en-US" dirty="0" smtClean="0"/>
              <a:t>multitudes of plugins (plot, </a:t>
            </a:r>
            <a:r>
              <a:rPr lang="en-US" dirty="0" err="1" smtClean="0"/>
              <a:t>ssh</a:t>
            </a:r>
            <a:r>
              <a:rPr lang="en-US" dirty="0" smtClean="0"/>
              <a:t>, … )</a:t>
            </a:r>
          </a:p>
          <a:p>
            <a:pPr marL="800100" lvl="1" indent="-342900">
              <a:buFont typeface="Arial" charset="0"/>
              <a:buChar char="•"/>
            </a:pPr>
            <a:r>
              <a:rPr lang="en-US" dirty="0" smtClean="0"/>
              <a:t>large community support</a:t>
            </a:r>
          </a:p>
          <a:p>
            <a:pPr marL="800100" lvl="1" indent="-342900">
              <a:buFont typeface="Arial" charset="0"/>
              <a:buChar char="•"/>
            </a:pPr>
            <a:endParaRPr lang="en-US" dirty="0" smtClean="0"/>
          </a:p>
        </p:txBody>
      </p:sp>
    </p:spTree>
    <p:extLst>
      <p:ext uri="{BB962C8B-B14F-4D97-AF65-F5344CB8AC3E}">
        <p14:creationId xmlns:p14="http://schemas.microsoft.com/office/powerpoint/2010/main" val="17476825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6</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81000" y="2819400"/>
            <a:ext cx="8382000" cy="762000"/>
          </a:xfrm>
        </p:spPr>
        <p:txBody>
          <a:bodyPr/>
          <a:lstStyle/>
          <a:p>
            <a:pPr algn="ctr"/>
            <a:r>
              <a:rPr lang="en-US" dirty="0" smtClean="0"/>
              <a:t>Implementation &amp; Deployment</a:t>
            </a:r>
            <a:endParaRPr lang="en-US" dirty="0"/>
          </a:p>
        </p:txBody>
      </p:sp>
    </p:spTree>
    <p:extLst>
      <p:ext uri="{BB962C8B-B14F-4D97-AF65-F5344CB8AC3E}">
        <p14:creationId xmlns:p14="http://schemas.microsoft.com/office/powerpoint/2010/main" val="539228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77821069-C6B9-EE41-9840-ABB41A19FC09}" type="slidenum">
              <a:rPr lang="en-US" altLang="x-none" smtClean="0"/>
              <a:pPr/>
              <a:t>7</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p:txBody>
          <a:bodyPr/>
          <a:lstStyle/>
          <a:p>
            <a:r>
              <a:rPr lang="en-US" dirty="0" smtClean="0"/>
              <a:t>Basic Configuration</a:t>
            </a:r>
            <a:endParaRPr lang="en-US" dirty="0"/>
          </a:p>
        </p:txBody>
      </p:sp>
      <p:sp>
        <p:nvSpPr>
          <p:cNvPr id="8" name="Rounded Rectangle 7"/>
          <p:cNvSpPr/>
          <p:nvPr/>
        </p:nvSpPr>
        <p:spPr>
          <a:xfrm>
            <a:off x="3295650" y="1765300"/>
            <a:ext cx="2400300" cy="1371600"/>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smtClean="0">
                <a:solidFill>
                  <a:schemeClr val="tx1"/>
                </a:solidFill>
              </a:rPr>
              <a:t>Jenkins (master) on CentOS VM</a:t>
            </a:r>
            <a:br>
              <a:rPr lang="en-US" dirty="0" smtClean="0">
                <a:solidFill>
                  <a:schemeClr val="tx1"/>
                </a:solidFill>
              </a:rPr>
            </a:br>
            <a:r>
              <a:rPr lang="en-US" dirty="0" smtClean="0">
                <a:solidFill>
                  <a:schemeClr val="tx1"/>
                </a:solidFill>
              </a:rPr>
              <a:t>(GUI, archive, …)</a:t>
            </a:r>
            <a:endParaRPr lang="en-US" dirty="0">
              <a:solidFill>
                <a:schemeClr val="tx1"/>
              </a:solidFill>
            </a:endParaRPr>
          </a:p>
        </p:txBody>
      </p:sp>
      <p:sp>
        <p:nvSpPr>
          <p:cNvPr id="9" name="Oval 8"/>
          <p:cNvSpPr/>
          <p:nvPr/>
        </p:nvSpPr>
        <p:spPr>
          <a:xfrm>
            <a:off x="1524000" y="4038600"/>
            <a:ext cx="1295400" cy="12954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HPC 1</a:t>
            </a:r>
            <a:endParaRPr lang="en-US" dirty="0"/>
          </a:p>
        </p:txBody>
      </p:sp>
      <p:sp>
        <p:nvSpPr>
          <p:cNvPr id="10" name="Oval 9"/>
          <p:cNvSpPr/>
          <p:nvPr/>
        </p:nvSpPr>
        <p:spPr>
          <a:xfrm>
            <a:off x="3848100" y="4038600"/>
            <a:ext cx="1295400" cy="12954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HPC 2</a:t>
            </a:r>
            <a:endParaRPr lang="en-US" dirty="0"/>
          </a:p>
        </p:txBody>
      </p:sp>
      <p:sp>
        <p:nvSpPr>
          <p:cNvPr id="11" name="Oval 10"/>
          <p:cNvSpPr/>
          <p:nvPr/>
        </p:nvSpPr>
        <p:spPr>
          <a:xfrm>
            <a:off x="6400800" y="4038600"/>
            <a:ext cx="1295400" cy="1295400"/>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HPC 3</a:t>
            </a:r>
            <a:endParaRPr lang="en-US" dirty="0"/>
          </a:p>
        </p:txBody>
      </p:sp>
      <p:cxnSp>
        <p:nvCxnSpPr>
          <p:cNvPr id="15" name="Elbow Connector 14"/>
          <p:cNvCxnSpPr>
            <a:stCxn id="8" idx="1"/>
            <a:endCxn id="9" idx="0"/>
          </p:cNvCxnSpPr>
          <p:nvPr/>
        </p:nvCxnSpPr>
        <p:spPr>
          <a:xfrm rot="10800000" flipV="1">
            <a:off x="2171700" y="2451100"/>
            <a:ext cx="1123950" cy="1587500"/>
          </a:xfrm>
          <a:prstGeom prst="bentConnector2">
            <a:avLst/>
          </a:prstGeom>
          <a:ln>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19" name="Elbow Connector 18"/>
          <p:cNvCxnSpPr>
            <a:stCxn id="8" idx="3"/>
            <a:endCxn id="11" idx="0"/>
          </p:cNvCxnSpPr>
          <p:nvPr/>
        </p:nvCxnSpPr>
        <p:spPr>
          <a:xfrm>
            <a:off x="5695950" y="2451100"/>
            <a:ext cx="1352550" cy="1587500"/>
          </a:xfrm>
          <a:prstGeom prst="bentConnector2">
            <a:avLst/>
          </a:prstGeom>
          <a:ln>
            <a:headEnd type="triangle"/>
            <a:tailEnd type="triangle"/>
          </a:ln>
        </p:spPr>
        <p:style>
          <a:lnRef idx="3">
            <a:schemeClr val="accent2"/>
          </a:lnRef>
          <a:fillRef idx="0">
            <a:schemeClr val="accent2"/>
          </a:fillRef>
          <a:effectRef idx="2">
            <a:schemeClr val="accent2"/>
          </a:effectRef>
          <a:fontRef idx="minor">
            <a:schemeClr val="tx1"/>
          </a:fontRef>
        </p:style>
      </p:cxnSp>
      <p:cxnSp>
        <p:nvCxnSpPr>
          <p:cNvPr id="21" name="Straight Arrow Connector 20"/>
          <p:cNvCxnSpPr>
            <a:stCxn id="8" idx="2"/>
            <a:endCxn id="10" idx="0"/>
          </p:cNvCxnSpPr>
          <p:nvPr/>
        </p:nvCxnSpPr>
        <p:spPr>
          <a:xfrm>
            <a:off x="4495800" y="3136900"/>
            <a:ext cx="0" cy="901700"/>
          </a:xfrm>
          <a:prstGeom prst="straightConnector1">
            <a:avLst/>
          </a:prstGeom>
          <a:ln>
            <a:headEnd type="triangle"/>
            <a:tailEnd type="triangle"/>
          </a:ln>
        </p:spPr>
        <p:style>
          <a:lnRef idx="3">
            <a:schemeClr val="accent2"/>
          </a:lnRef>
          <a:fillRef idx="0">
            <a:schemeClr val="accent2"/>
          </a:fillRef>
          <a:effectRef idx="2">
            <a:schemeClr val="accent2"/>
          </a:effectRef>
          <a:fontRef idx="minor">
            <a:schemeClr val="tx1"/>
          </a:fontRef>
        </p:style>
      </p:cxnSp>
      <p:sp>
        <p:nvSpPr>
          <p:cNvPr id="22" name="TextBox 21"/>
          <p:cNvSpPr txBox="1"/>
          <p:nvPr/>
        </p:nvSpPr>
        <p:spPr>
          <a:xfrm rot="16200000">
            <a:off x="1128094" y="2934940"/>
            <a:ext cx="1332416" cy="830997"/>
          </a:xfrm>
          <a:prstGeom prst="rect">
            <a:avLst/>
          </a:prstGeom>
          <a:noFill/>
        </p:spPr>
        <p:txBody>
          <a:bodyPr wrap="none" rtlCol="0">
            <a:spAutoFit/>
          </a:bodyPr>
          <a:lstStyle/>
          <a:p>
            <a:r>
              <a:rPr lang="en-US" dirty="0" smtClean="0"/>
              <a:t>slave.jar</a:t>
            </a:r>
            <a:br>
              <a:rPr lang="en-US" dirty="0" smtClean="0"/>
            </a:br>
            <a:r>
              <a:rPr lang="en-US" dirty="0" smtClean="0"/>
              <a:t>daemon</a:t>
            </a:r>
            <a:endParaRPr lang="en-US" dirty="0"/>
          </a:p>
        </p:txBody>
      </p:sp>
      <p:sp>
        <p:nvSpPr>
          <p:cNvPr id="23" name="TextBox 22"/>
          <p:cNvSpPr txBox="1"/>
          <p:nvPr/>
        </p:nvSpPr>
        <p:spPr>
          <a:xfrm>
            <a:off x="1552408" y="5377909"/>
            <a:ext cx="1314784" cy="830997"/>
          </a:xfrm>
          <a:prstGeom prst="rect">
            <a:avLst/>
          </a:prstGeom>
          <a:noFill/>
        </p:spPr>
        <p:txBody>
          <a:bodyPr wrap="none" rtlCol="0">
            <a:spAutoFit/>
          </a:bodyPr>
          <a:lstStyle/>
          <a:p>
            <a:pPr algn="ctr"/>
            <a:r>
              <a:rPr lang="en-US" dirty="0" smtClean="0"/>
              <a:t>Jenkins </a:t>
            </a:r>
            <a:br>
              <a:rPr lang="en-US" dirty="0" smtClean="0"/>
            </a:br>
            <a:r>
              <a:rPr lang="en-US" dirty="0" smtClean="0"/>
              <a:t>“node”</a:t>
            </a:r>
            <a:endParaRPr lang="en-US" dirty="0"/>
          </a:p>
        </p:txBody>
      </p:sp>
      <p:sp>
        <p:nvSpPr>
          <p:cNvPr id="27" name="TextBox 26"/>
          <p:cNvSpPr txBox="1"/>
          <p:nvPr/>
        </p:nvSpPr>
        <p:spPr>
          <a:xfrm rot="16200000">
            <a:off x="6609193" y="3031248"/>
            <a:ext cx="1760418" cy="461665"/>
          </a:xfrm>
          <a:prstGeom prst="rect">
            <a:avLst/>
          </a:prstGeom>
          <a:noFill/>
        </p:spPr>
        <p:txBody>
          <a:bodyPr wrap="none" rtlCol="0">
            <a:spAutoFit/>
          </a:bodyPr>
          <a:lstStyle/>
          <a:p>
            <a:r>
              <a:rPr lang="en-US" dirty="0" smtClean="0"/>
              <a:t>SSH Plugin</a:t>
            </a:r>
            <a:endParaRPr lang="en-US" dirty="0"/>
          </a:p>
        </p:txBody>
      </p:sp>
      <p:sp>
        <p:nvSpPr>
          <p:cNvPr id="29" name="TextBox 28"/>
          <p:cNvSpPr txBox="1"/>
          <p:nvPr/>
        </p:nvSpPr>
        <p:spPr>
          <a:xfrm>
            <a:off x="4529053" y="5474012"/>
            <a:ext cx="3438693" cy="830997"/>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dirty="0" smtClean="0"/>
              <a:t>application tests / scripts </a:t>
            </a:r>
          </a:p>
          <a:p>
            <a:pPr algn="ctr"/>
            <a:r>
              <a:rPr lang="en-US" dirty="0" smtClean="0"/>
              <a:t>run on HPC systems </a:t>
            </a:r>
            <a:endParaRPr lang="en-US" dirty="0"/>
          </a:p>
        </p:txBody>
      </p:sp>
    </p:spTree>
    <p:extLst>
      <p:ext uri="{BB962C8B-B14F-4D97-AF65-F5344CB8AC3E}">
        <p14:creationId xmlns:p14="http://schemas.microsoft.com/office/powerpoint/2010/main" val="34399147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Accessing (Remote) HPC Test Systems</a:t>
            </a:r>
            <a:endParaRPr lang="en-US" dirty="0"/>
          </a:p>
        </p:txBody>
      </p:sp>
      <p:sp>
        <p:nvSpPr>
          <p:cNvPr id="3" name="Content Placeholder 2"/>
          <p:cNvSpPr>
            <a:spLocks noGrp="1"/>
          </p:cNvSpPr>
          <p:nvPr>
            <p:ph sz="half" idx="1"/>
          </p:nvPr>
        </p:nvSpPr>
        <p:spPr>
          <a:xfrm>
            <a:off x="304800" y="1790700"/>
            <a:ext cx="4038600" cy="4335463"/>
          </a:xfrm>
        </p:spPr>
        <p:txBody>
          <a:bodyPr/>
          <a:lstStyle/>
          <a:p>
            <a:pPr marL="0" indent="0">
              <a:buNone/>
            </a:pPr>
            <a:r>
              <a:rPr lang="en-US" sz="2400" b="1" dirty="0" smtClean="0">
                <a:solidFill>
                  <a:srgbClr val="0056B4"/>
                </a:solidFill>
              </a:rPr>
              <a:t>Jenkins “Node”</a:t>
            </a:r>
          </a:p>
          <a:p>
            <a:r>
              <a:rPr lang="en-US" sz="2400" dirty="0" smtClean="0"/>
              <a:t>Requires running “slave.jar” daemon</a:t>
            </a:r>
          </a:p>
          <a:p>
            <a:r>
              <a:rPr lang="en-US" sz="2400" dirty="0" smtClean="0"/>
              <a:t>Daemon connects back to master on specific port</a:t>
            </a:r>
          </a:p>
          <a:p>
            <a:r>
              <a:rPr lang="en-US" sz="2400" dirty="0" smtClean="0"/>
              <a:t>Remote execution appears “local”</a:t>
            </a:r>
          </a:p>
          <a:p>
            <a:pPr lvl="1"/>
            <a:r>
              <a:rPr lang="en-US" sz="2000" dirty="0" smtClean="0"/>
              <a:t>no need to copy files / data</a:t>
            </a:r>
          </a:p>
          <a:p>
            <a:pPr lvl="1"/>
            <a:r>
              <a:rPr lang="en-US" sz="2000" dirty="0" smtClean="0"/>
              <a:t>can access </a:t>
            </a:r>
            <a:r>
              <a:rPr lang="en-US" sz="2000" dirty="0" err="1" smtClean="0"/>
              <a:t>lustre</a:t>
            </a:r>
            <a:r>
              <a:rPr lang="en-US" sz="2000" dirty="0" smtClean="0"/>
              <a:t>, /home as if they are local resources</a:t>
            </a:r>
            <a:endParaRPr lang="en-US" sz="1800" dirty="0" smtClean="0"/>
          </a:p>
        </p:txBody>
      </p:sp>
      <p:sp>
        <p:nvSpPr>
          <p:cNvPr id="4" name="Content Placeholder 3"/>
          <p:cNvSpPr>
            <a:spLocks noGrp="1"/>
          </p:cNvSpPr>
          <p:nvPr>
            <p:ph sz="half" idx="2"/>
          </p:nvPr>
        </p:nvSpPr>
        <p:spPr>
          <a:xfrm>
            <a:off x="4648200" y="1790701"/>
            <a:ext cx="4038600" cy="4381500"/>
          </a:xfrm>
        </p:spPr>
        <p:txBody>
          <a:bodyPr/>
          <a:lstStyle/>
          <a:p>
            <a:pPr marL="0" indent="0">
              <a:buNone/>
            </a:pPr>
            <a:r>
              <a:rPr lang="en-US" sz="2400" b="1" dirty="0" smtClean="0">
                <a:solidFill>
                  <a:srgbClr val="0056B4"/>
                </a:solidFill>
              </a:rPr>
              <a:t>With SSH Plugin</a:t>
            </a:r>
            <a:endParaRPr lang="en-US" sz="2400" b="1" dirty="0" smtClean="0">
              <a:solidFill>
                <a:schemeClr val="tx1"/>
              </a:solidFill>
            </a:endParaRPr>
          </a:p>
          <a:p>
            <a:r>
              <a:rPr lang="en-US" sz="2400" dirty="0" smtClean="0">
                <a:solidFill>
                  <a:schemeClr val="tx1"/>
                </a:solidFill>
              </a:rPr>
              <a:t>Need to set up </a:t>
            </a:r>
            <a:r>
              <a:rPr lang="en-US" sz="2400" dirty="0" err="1" smtClean="0">
                <a:solidFill>
                  <a:schemeClr val="tx1"/>
                </a:solidFill>
              </a:rPr>
              <a:t>passwordless</a:t>
            </a:r>
            <a:r>
              <a:rPr lang="en-US" sz="2400" dirty="0" smtClean="0">
                <a:solidFill>
                  <a:schemeClr val="tx1"/>
                </a:solidFill>
              </a:rPr>
              <a:t> login with SSH keys</a:t>
            </a:r>
          </a:p>
          <a:p>
            <a:r>
              <a:rPr lang="en-US" sz="2400" dirty="0" smtClean="0">
                <a:solidFill>
                  <a:schemeClr val="tx1"/>
                </a:solidFill>
              </a:rPr>
              <a:t>Closer resemblance to user experience</a:t>
            </a:r>
          </a:p>
          <a:p>
            <a:r>
              <a:rPr lang="en-US" sz="2400" dirty="0" smtClean="0">
                <a:solidFill>
                  <a:schemeClr val="tx1"/>
                </a:solidFill>
              </a:rPr>
              <a:t>Have to manually manage data movement (file copying, getting results back) to</a:t>
            </a:r>
            <a:endParaRPr lang="en-US" sz="1800" dirty="0" smtClean="0"/>
          </a:p>
        </p:txBody>
      </p:sp>
      <p:sp>
        <p:nvSpPr>
          <p:cNvPr id="5" name="Slide Number Placeholder 4"/>
          <p:cNvSpPr>
            <a:spLocks noGrp="1"/>
          </p:cNvSpPr>
          <p:nvPr>
            <p:ph type="sldNum" sz="quarter" idx="10"/>
          </p:nvPr>
        </p:nvSpPr>
        <p:spPr>
          <a:xfrm>
            <a:off x="8534400" y="6477000"/>
            <a:ext cx="457200" cy="304800"/>
          </a:xfrm>
        </p:spPr>
        <p:txBody>
          <a:bodyPr/>
          <a:lstStyle/>
          <a:p>
            <a:fld id="{1D2F97AA-5C3A-0046-9A5B-B26611082900}" type="slidenum">
              <a:rPr lang="en-US" altLang="x-none" smtClean="0"/>
              <a:pPr/>
              <a:t>8</a:t>
            </a:fld>
            <a:endParaRPr lang="en-US" altLang="x-none" dirty="0"/>
          </a:p>
        </p:txBody>
      </p:sp>
      <p:sp>
        <p:nvSpPr>
          <p:cNvPr id="6" name="Footer Placeholder 5"/>
          <p:cNvSpPr>
            <a:spLocks noGrp="1"/>
          </p:cNvSpPr>
          <p:nvPr>
            <p:ph type="ftr" sz="quarter" idx="11"/>
          </p:nvPr>
        </p:nvSpPr>
        <p:spPr>
          <a:xfrm>
            <a:off x="3804213" y="6515100"/>
            <a:ext cx="4909595" cy="266700"/>
          </a:xfrm>
        </p:spPr>
        <p:txBody>
          <a:bodyPr/>
          <a:lstStyle/>
          <a:p>
            <a:pPr>
              <a:defRPr/>
            </a:pPr>
            <a:r>
              <a:rPr lang="en-US" dirty="0" smtClean="0"/>
              <a:t>Application-Level Regression Testing Framework using Jenkins</a:t>
            </a:r>
            <a:endParaRPr lang="en-US" dirty="0"/>
          </a:p>
        </p:txBody>
      </p:sp>
      <p:sp>
        <p:nvSpPr>
          <p:cNvPr id="7" name="Oval 6"/>
          <p:cNvSpPr/>
          <p:nvPr/>
        </p:nvSpPr>
        <p:spPr>
          <a:xfrm>
            <a:off x="3162300" y="5410200"/>
            <a:ext cx="1447800" cy="723900"/>
          </a:xfrm>
          <a:prstGeom prst="ellips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dirty="0" smtClean="0"/>
              <a:t>NICS</a:t>
            </a:r>
            <a:endParaRPr lang="en-US" b="1" dirty="0"/>
          </a:p>
        </p:txBody>
      </p:sp>
      <p:sp>
        <p:nvSpPr>
          <p:cNvPr id="8" name="Oval 7"/>
          <p:cNvSpPr/>
          <p:nvPr/>
        </p:nvSpPr>
        <p:spPr>
          <a:xfrm>
            <a:off x="7266008" y="5410200"/>
            <a:ext cx="1447800" cy="723900"/>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b="1" dirty="0" smtClean="0">
                <a:solidFill>
                  <a:schemeClr val="tx1"/>
                </a:solidFill>
              </a:rPr>
              <a:t>NCSA</a:t>
            </a:r>
            <a:endParaRPr lang="en-US" b="1" dirty="0">
              <a:solidFill>
                <a:schemeClr val="tx1"/>
              </a:solidFill>
            </a:endParaRPr>
          </a:p>
        </p:txBody>
      </p:sp>
    </p:spTree>
    <p:extLst>
      <p:ext uri="{BB962C8B-B14F-4D97-AF65-F5344CB8AC3E}">
        <p14:creationId xmlns:p14="http://schemas.microsoft.com/office/powerpoint/2010/main" val="1225871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04800" y="1828800"/>
            <a:ext cx="8382000" cy="4343400"/>
          </a:xfrm>
        </p:spPr>
        <p:txBody>
          <a:bodyPr/>
          <a:lstStyle/>
          <a:p>
            <a:r>
              <a:rPr lang="en-US" dirty="0" smtClean="0"/>
              <a:t>Jenkins allows execution of arbitrary command</a:t>
            </a:r>
          </a:p>
          <a:p>
            <a:pPr lvl="1"/>
            <a:r>
              <a:rPr lang="en-US" dirty="0" smtClean="0"/>
              <a:t>use Apache HTTPD server in front of Jenkins’, pass requests via </a:t>
            </a:r>
            <a:r>
              <a:rPr lang="en-US" dirty="0" err="1" smtClean="0"/>
              <a:t>mod_proxy</a:t>
            </a:r>
            <a:endParaRPr lang="en-US" dirty="0"/>
          </a:p>
          <a:p>
            <a:pPr lvl="1"/>
            <a:r>
              <a:rPr lang="en-US" dirty="0" smtClean="0"/>
              <a:t>allow authenticated access only from institutional IPs via firewall rules</a:t>
            </a:r>
          </a:p>
          <a:p>
            <a:pPr lvl="1"/>
            <a:r>
              <a:rPr lang="en-US" dirty="0" smtClean="0"/>
              <a:t>use RSA OTP for authentication via </a:t>
            </a:r>
            <a:r>
              <a:rPr lang="en-US" dirty="0" err="1" smtClean="0"/>
              <a:t>pwauth</a:t>
            </a:r>
            <a:r>
              <a:rPr lang="en-US" dirty="0" smtClean="0"/>
              <a:t> + custom session management (details in paper)</a:t>
            </a:r>
          </a:p>
          <a:p>
            <a:r>
              <a:rPr lang="en-US" dirty="0" smtClean="0"/>
              <a:t>Use LDAP for authorization with Jenkins “matrix-based” security</a:t>
            </a:r>
            <a:endParaRPr lang="en-US" dirty="0"/>
          </a:p>
        </p:txBody>
      </p:sp>
      <p:sp>
        <p:nvSpPr>
          <p:cNvPr id="3" name="Slide Number Placeholder 2"/>
          <p:cNvSpPr>
            <a:spLocks noGrp="1"/>
          </p:cNvSpPr>
          <p:nvPr>
            <p:ph type="sldNum" sz="quarter" idx="10"/>
          </p:nvPr>
        </p:nvSpPr>
        <p:spPr/>
        <p:txBody>
          <a:bodyPr/>
          <a:lstStyle/>
          <a:p>
            <a:fld id="{77821069-C6B9-EE41-9840-ABB41A19FC09}" type="slidenum">
              <a:rPr lang="en-US" altLang="x-none" smtClean="0"/>
              <a:pPr/>
              <a:t>9</a:t>
            </a:fld>
            <a:endParaRPr lang="en-US" altLang="x-none" dirty="0"/>
          </a:p>
        </p:txBody>
      </p:sp>
      <p:sp>
        <p:nvSpPr>
          <p:cNvPr id="4" name="Footer Placeholder 3"/>
          <p:cNvSpPr>
            <a:spLocks noGrp="1"/>
          </p:cNvSpPr>
          <p:nvPr>
            <p:ph type="ftr" sz="quarter" idx="11"/>
          </p:nvPr>
        </p:nvSpPr>
        <p:spPr/>
        <p:txBody>
          <a:bodyPr/>
          <a:lstStyle/>
          <a:p>
            <a:pPr>
              <a:defRPr/>
            </a:pPr>
            <a:r>
              <a:rPr lang="en-US" smtClean="0"/>
              <a:t>Application-Level Regression Testing Framework using Jenkins</a:t>
            </a:r>
            <a:endParaRPr lang="en-US" dirty="0"/>
          </a:p>
        </p:txBody>
      </p:sp>
      <p:sp>
        <p:nvSpPr>
          <p:cNvPr id="5" name="Title 4"/>
          <p:cNvSpPr>
            <a:spLocks noGrp="1"/>
          </p:cNvSpPr>
          <p:nvPr>
            <p:ph type="title"/>
          </p:nvPr>
        </p:nvSpPr>
        <p:spPr>
          <a:xfrm>
            <a:off x="304800" y="990600"/>
            <a:ext cx="8382000" cy="762000"/>
          </a:xfrm>
        </p:spPr>
        <p:txBody>
          <a:bodyPr/>
          <a:lstStyle/>
          <a:p>
            <a:r>
              <a:rPr lang="en-US" dirty="0" smtClean="0"/>
              <a:t>Security Considerations</a:t>
            </a:r>
            <a:endParaRPr lang="en-US" dirty="0"/>
          </a:p>
        </p:txBody>
      </p:sp>
    </p:spTree>
    <p:extLst>
      <p:ext uri="{BB962C8B-B14F-4D97-AF65-F5344CB8AC3E}">
        <p14:creationId xmlns:p14="http://schemas.microsoft.com/office/powerpoint/2010/main" val="2119257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CUG 2017 PP" id="{E507E30B-AF74-9B4A-B7CC-170BF2373EDC}" vid="{8B1D1470-1BCC-F547-BBEA-C82B7F32C4C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13002</TotalTime>
  <Words>1841</Words>
  <Application>Microsoft Office PowerPoint</Application>
  <PresentationFormat>On-screen Show (4:3)</PresentationFormat>
  <Paragraphs>294</Paragraphs>
  <Slides>33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ＭＳ Ｐゴシック</vt:lpstr>
      <vt:lpstr>Arial</vt:lpstr>
      <vt:lpstr>Calibri</vt:lpstr>
      <vt:lpstr>Century Gothic</vt:lpstr>
      <vt:lpstr>Wingdings</vt:lpstr>
      <vt:lpstr>Office Theme</vt:lpstr>
      <vt:lpstr>Application-Level Regression Testing Framework using Jenkins </vt:lpstr>
      <vt:lpstr>Talk Outline</vt:lpstr>
      <vt:lpstr>Introduction &amp; Motivation</vt:lpstr>
      <vt:lpstr>Goals</vt:lpstr>
      <vt:lpstr>What is Jenkins?</vt:lpstr>
      <vt:lpstr>Implementation &amp; Deployment</vt:lpstr>
      <vt:lpstr>Basic Configuration</vt:lpstr>
      <vt:lpstr>Accessing (Remote) HPC Test Systems</vt:lpstr>
      <vt:lpstr>Security Considerations</vt:lpstr>
      <vt:lpstr>PowerPoint Presentation</vt:lpstr>
      <vt:lpstr>Jenkins Global Security</vt:lpstr>
      <vt:lpstr>Application Test Structure</vt:lpstr>
      <vt:lpstr>An Application Test: Jenkins Project</vt:lpstr>
      <vt:lpstr> Admin Gui Home Page</vt:lpstr>
      <vt:lpstr>Project View</vt:lpstr>
      <vt:lpstr>Example Console Log</vt:lpstr>
      <vt:lpstr>Test Script</vt:lpstr>
      <vt:lpstr>Use Cases</vt:lpstr>
      <vt:lpstr>Project Failure Email Notification</vt:lpstr>
      <vt:lpstr>Slow JobLaunch-BW Plot</vt:lpstr>
      <vt:lpstr>Slow Lustre Scratch from a login node</vt:lpstr>
      <vt:lpstr>Slow IOR-login Test Example</vt:lpstr>
      <vt:lpstr>IOR-BlueWaters test failures </vt:lpstr>
      <vt:lpstr>Plot Usage : Wiki Filesystem dashboard</vt:lpstr>
      <vt:lpstr>Conclusion</vt:lpstr>
      <vt:lpstr>PowerPoint Presentation</vt:lpstr>
      <vt:lpstr>Delete?</vt:lpstr>
      <vt:lpstr>Delete Mdtest Test plot</vt:lpstr>
      <vt:lpstr>Acknowledgements – delete?</vt:lpstr>
      <vt:lpstr>Delete? Master Node Configuration</vt:lpstr>
      <vt:lpstr>Delete? Usability Impacts</vt:lpstr>
      <vt:lpstr>Delete: Master Node Apache &amp; OTP</vt:lpstr>
      <vt:lpstr>Delete- Jenkins Demo? </vt:lpstr>
    </vt:vector>
  </TitlesOfParts>
  <Manager/>
  <Company>NCSA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Blake Harvey</dc:creator>
  <cp:keywords/>
  <dc:description/>
  <cp:lastModifiedBy>Budiardja, Reuben D.</cp:lastModifiedBy>
  <cp:revision>281</cp:revision>
  <cp:lastPrinted>2017-04-28T18:15:47Z</cp:lastPrinted>
  <dcterms:created xsi:type="dcterms:W3CDTF">2011-11-18T16:58:41Z</dcterms:created>
  <dcterms:modified xsi:type="dcterms:W3CDTF">2017-05-11T17:36:23Z</dcterms:modified>
  <cp:category/>
</cp:coreProperties>
</file>